
<file path=[Content_Types].xml><?xml version="1.0" encoding="utf-8"?>
<Types xmlns="http://schemas.openxmlformats.org/package/2006/content-types">
  <Default Extension="jpeg" ContentType="image/jpe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Lst>
  <p:notesMasterIdLst>
    <p:notesMasterId r:id="rId5"/>
  </p:notesMasterIdLst>
  <p:sldIdLst>
    <p:sldId id="334" r:id="rId4"/>
    <p:sldId id="335" r:id="rId6"/>
    <p:sldId id="260" r:id="rId7"/>
    <p:sldId id="276" r:id="rId8"/>
    <p:sldId id="271" r:id="rId9"/>
    <p:sldId id="261" r:id="rId10"/>
    <p:sldId id="291" r:id="rId11"/>
    <p:sldId id="297" r:id="rId12"/>
    <p:sldId id="262" r:id="rId13"/>
    <p:sldId id="284" r:id="rId14"/>
    <p:sldId id="338" r:id="rId15"/>
    <p:sldId id="344" r:id="rId16"/>
    <p:sldId id="280" r:id="rId17"/>
    <p:sldId id="336" r:id="rId18"/>
    <p:sldId id="343" r:id="rId19"/>
    <p:sldId id="339" r:id="rId20"/>
    <p:sldId id="340" r:id="rId21"/>
    <p:sldId id="341" r:id="rId22"/>
    <p:sldId id="27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4A66AC"/>
    <a:srgbClr val="0369C3"/>
    <a:srgbClr val="96053F"/>
    <a:srgbClr val="FFFFFF"/>
    <a:srgbClr val="808080"/>
    <a:srgbClr val="EBEBEB"/>
    <a:srgbClr val="5395D6"/>
    <a:srgbClr val="BBE0E3"/>
    <a:srgbClr val="000A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8394" autoAdjust="0"/>
  </p:normalViewPr>
  <p:slideViewPr>
    <p:cSldViewPr snapToGrid="0">
      <p:cViewPr varScale="1">
        <p:scale>
          <a:sx n="78" d="100"/>
          <a:sy n="78" d="100"/>
        </p:scale>
        <p:origin x="111" y="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E5FD0-4344-5640-9384-3E75280357F8}" type="datetimeFigureOut">
              <a:rPr lang="en-US" altLang="zh-CN"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C60F08-F7EF-0340-BD88-D10FE8BCE21F}" type="slidenum">
              <a:rPr lang="en-US" altLang="zh-CN"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各位专家老师同学大家下午好，我是来自物理与光电工程学院的</a:t>
            </a:r>
            <a:r>
              <a:rPr lang="en-US" altLang="zh-CN" dirty="0"/>
              <a:t>explorer</a:t>
            </a:r>
            <a:r>
              <a:rPr lang="zh-CN" altLang="en-US" dirty="0"/>
              <a:t>队伍的队长刘海珊，</a:t>
            </a:r>
            <a:endParaRPr lang="en-US" altLang="zh-CN" dirty="0"/>
          </a:p>
          <a:p>
            <a:r>
              <a:rPr lang="zh-CN" altLang="en-US" dirty="0"/>
              <a:t>队员是张小杰、黄泽栋、史铿鸿、陈佳盈，我们研发了一种可编程的自适应深度传感器</a:t>
            </a:r>
            <a:r>
              <a:rPr lang="en-US" altLang="zh-CN" dirty="0"/>
              <a:t>——</a:t>
            </a:r>
            <a:r>
              <a:rPr lang="zh-CN" altLang="en-US" dirty="0"/>
              <a:t>光幕；指导老师是刘晓利和汤其剑。</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35E9D39-B838-4966-9F85-0316DACF319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这是硬件系统，左边的图片展示了激光模组和相机装置，右边的图片包括供电模块和同步信号触发源</a:t>
            </a:r>
            <a:endParaRPr lang="zh-CN" altLang="en-US" dirty="0"/>
          </a:p>
        </p:txBody>
      </p:sp>
      <p:sp>
        <p:nvSpPr>
          <p:cNvPr id="4" name="灯片编号占位符 3"/>
          <p:cNvSpPr>
            <a:spLocks noGrp="1"/>
          </p:cNvSpPr>
          <p:nvPr>
            <p:ph type="sldNum" sz="quarter" idx="10"/>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我们的设备理论上</a:t>
            </a:r>
            <a:endParaRPr lang="zh-CN" altLang="en-US" dirty="0"/>
          </a:p>
          <a:p>
            <a:r>
              <a:rPr lang="zh-CN" altLang="en-US" dirty="0"/>
              <a:t>室外范围可达</a:t>
            </a:r>
            <a:r>
              <a:rPr lang="en-US" altLang="zh-CN" dirty="0"/>
              <a:t>20</a:t>
            </a:r>
            <a:r>
              <a:rPr lang="zh-CN" altLang="en-US" dirty="0"/>
              <a:t>米</a:t>
            </a:r>
            <a:endParaRPr lang="zh-CN" altLang="en-US" dirty="0"/>
          </a:p>
          <a:p>
            <a:r>
              <a:rPr lang="zh-CN" altLang="en-US" dirty="0"/>
              <a:t>室内范围可达</a:t>
            </a:r>
            <a:r>
              <a:rPr lang="en-US" altLang="zh-CN" dirty="0"/>
              <a:t>50</a:t>
            </a:r>
            <a:r>
              <a:rPr lang="zh-CN" altLang="en-US" dirty="0"/>
              <a:t>多米</a:t>
            </a:r>
            <a:endParaRPr lang="zh-CN" altLang="en-US" dirty="0"/>
          </a:p>
          <a:p>
            <a:r>
              <a:rPr lang="zh-CN" altLang="en-US" dirty="0"/>
              <a:t>帧频达到</a:t>
            </a:r>
            <a:r>
              <a:rPr lang="en-US" altLang="zh-CN" dirty="0"/>
              <a:t>60 Hz</a:t>
            </a:r>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我们的设备理论上</a:t>
            </a:r>
            <a:endParaRPr lang="zh-CN" altLang="en-US" dirty="0"/>
          </a:p>
          <a:p>
            <a:r>
              <a:rPr lang="zh-CN" altLang="en-US" dirty="0"/>
              <a:t>室外范围可达</a:t>
            </a:r>
            <a:r>
              <a:rPr lang="en-US" altLang="zh-CN" dirty="0"/>
              <a:t>20</a:t>
            </a:r>
            <a:r>
              <a:rPr lang="zh-CN" altLang="en-US" dirty="0"/>
              <a:t>米</a:t>
            </a:r>
            <a:endParaRPr lang="zh-CN" altLang="en-US" dirty="0"/>
          </a:p>
          <a:p>
            <a:r>
              <a:rPr lang="zh-CN" altLang="en-US" dirty="0"/>
              <a:t>室内范围可达</a:t>
            </a:r>
            <a:r>
              <a:rPr lang="en-US" altLang="zh-CN" dirty="0"/>
              <a:t>50</a:t>
            </a:r>
            <a:r>
              <a:rPr lang="zh-CN" altLang="en-US" dirty="0"/>
              <a:t>多米</a:t>
            </a:r>
            <a:endParaRPr lang="zh-CN" altLang="en-US" dirty="0"/>
          </a:p>
          <a:p>
            <a:r>
              <a:rPr lang="zh-CN" altLang="en-US" dirty="0"/>
              <a:t>帧频达到</a:t>
            </a:r>
            <a:r>
              <a:rPr lang="en-US" altLang="zh-CN" dirty="0"/>
              <a:t>60 Hz</a:t>
            </a:r>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最后是我们项目的创新应用</a:t>
            </a:r>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工作为自适应三维传感开辟了一个新的研究方向，为高分辨率、成本低廉的深度成像提供了方法和硬件。能够自适应地感知未知场景中的某些部分，这对于目标检测、跟踪、导航都是非常必要的。未来的研究可能包括对运动物体的实时三维跟踪以及用于定位和地图绘制的主动传感。然后研发出可大规模应用的光幕并可视化，经过量产推广，尽快使下一代广泛应用于机器人、农业，以及工业制造业等领域，实现自动化，解放双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最后是我们项目的创新应用</a:t>
            </a:r>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工作为自适应三维传感开辟了一个新的研究方向，为高分辨率、成本低廉的深度成像提供了方法和硬件。能够自适应地感知未知场景中的某些部分，这对于目标检测、跟踪、导航都是非常必要的。未来的研究可能包括对运动物体的实时三维跟踪以及用于定位和地图绘制的主动传感。然后研发出可大规模应用的光幕并可视化，经过量产推广，尽快使下一代广泛应用于机器人、农业，以及工业制造业等领域，实现自动化，解放双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工作为自适应三维传感开辟了一个新的研究方向，为高分辨率、成本低廉的深度成像提供了方法和硬件。能够自适应地感知未知场景中的某些部分，这对于目标检测、跟踪、导航都是非常必要的。未来的研究可能包括对运动物体的实时三维跟踪以及用于定位和地图绘制的主动传感。然后研发出可大规模应用的光幕并可视化，经过量产推广，尽快使下一代广泛应用于机器人、农业，以及工业制造业等领域，实现自动化，解放双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以上就是我们项目的主要内容，请各位专家老师同学批评指正。</a:t>
            </a:r>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下面我将分为一下四个部分向各位说明这个项目。</a:t>
            </a:r>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我们首先进行了市场调研</a:t>
            </a:r>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如今的信息时代，体感交互、移动机器人、无人驾驶这些科幻的场景都离不开深度传感器，可以说深度传感器就是如今虚拟与现实世界之间的瓶颈。随着自主导航和机器人的大规模应用，人们越来越需要价格合理、效率高的深度传感器。</a:t>
            </a:r>
            <a:endParaRPr lang="zh-CN" altLang="en-US" dirty="0"/>
          </a:p>
        </p:txBody>
      </p:sp>
      <p:sp>
        <p:nvSpPr>
          <p:cNvPr id="4" name="灯片编号占位符 3"/>
          <p:cNvSpPr>
            <a:spLocks noGrp="1"/>
          </p:cNvSpPr>
          <p:nvPr>
            <p:ph type="sldNum" sz="quarter" idx="10"/>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根据我们前期的市场调查，市场上常见的深度传感技术都存在着一定的问题。比如激光雷达提供了远程传感，但成本昂贵，在雨雾天气无法使用，像</a:t>
            </a:r>
            <a:r>
              <a:rPr lang="en-US" altLang="zh-CN" sz="1200" b="0" i="0" kern="1200" dirty="0">
                <a:solidFill>
                  <a:schemeClr val="tx1"/>
                </a:solidFill>
                <a:effectLst/>
                <a:latin typeface="+mn-lt"/>
                <a:ea typeface="+mn-ea"/>
                <a:cs typeface="+mn-cs"/>
              </a:rPr>
              <a:t>Velodyne</a:t>
            </a:r>
            <a:r>
              <a:rPr lang="zh-CN" altLang="en-US" sz="1200" b="0" i="0" kern="1200" dirty="0">
                <a:solidFill>
                  <a:schemeClr val="tx1"/>
                </a:solidFill>
                <a:effectLst/>
                <a:latin typeface="+mn-lt"/>
                <a:ea typeface="+mn-ea"/>
                <a:cs typeface="+mn-cs"/>
              </a:rPr>
              <a:t>（威力登），其产品售价区间在</a:t>
            </a:r>
            <a:r>
              <a:rPr lang="en-US" altLang="zh-CN" sz="1200" b="0" i="0" kern="1200" dirty="0">
                <a:solidFill>
                  <a:schemeClr val="tx1"/>
                </a:solidFill>
                <a:effectLst/>
                <a:latin typeface="+mn-lt"/>
                <a:ea typeface="+mn-ea"/>
                <a:cs typeface="+mn-cs"/>
              </a:rPr>
              <a:t>38000~700000</a:t>
            </a:r>
            <a:r>
              <a:rPr lang="zh-CN" altLang="en-US" sz="1200" b="0" i="0" kern="1200" dirty="0">
                <a:solidFill>
                  <a:schemeClr val="tx1"/>
                </a:solidFill>
                <a:effectLst/>
                <a:latin typeface="+mn-lt"/>
                <a:ea typeface="+mn-ea"/>
                <a:cs typeface="+mn-cs"/>
              </a:rPr>
              <a:t>元。另一方面，消费型深度相机，如微软的</a:t>
            </a:r>
            <a:r>
              <a:rPr lang="en-US" altLang="zh-CN" sz="1200" b="0" i="0" kern="1200" dirty="0">
                <a:solidFill>
                  <a:schemeClr val="tx1"/>
                </a:solidFill>
                <a:effectLst/>
                <a:latin typeface="+mn-lt"/>
                <a:ea typeface="+mn-ea"/>
                <a:cs typeface="+mn-cs"/>
              </a:rPr>
              <a:t>Kinect</a:t>
            </a:r>
            <a:r>
              <a:rPr lang="zh-CN" altLang="en-US" sz="1200" b="0" i="0" kern="1200" dirty="0">
                <a:solidFill>
                  <a:schemeClr val="tx1"/>
                </a:solidFill>
                <a:effectLst/>
                <a:latin typeface="+mn-lt"/>
                <a:ea typeface="+mn-ea"/>
                <a:cs typeface="+mn-cs"/>
              </a:rPr>
              <a:t>，价格便宜，但在室外强光下无法使用。更重要的是，道路上的车辆或户外机器人只需要检测是否有物体靠近它，不需要全方位三维信息。针对以上问题，我们提出了一种新的传感设备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光幕，它为避障和导航提供了简便的感知方法，可以在强光和散射介质等具有挑战性的条件下进行高分辨率和自适应的深度成像，解决了恶劣环境下传统深度感知不能够顾及到的一些问题</a:t>
            </a:r>
            <a:endParaRPr lang="zh-CN" altLang="en-US" dirty="0"/>
          </a:p>
        </p:txBody>
      </p:sp>
      <p:sp>
        <p:nvSpPr>
          <p:cNvPr id="4" name="灯片编号占位符 3"/>
          <p:cNvSpPr>
            <a:spLocks noGrp="1"/>
          </p:cNvSpPr>
          <p:nvPr>
            <p:ph type="sldNum" sz="quarter" idx="10"/>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下面是我们的方案设计</a:t>
            </a:r>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为了解决以上问题，我们基于三角测量法和数字图像处理，采用环境光减法，卷帘相机，线激光投影及振镜模组，同步投采，设计了基于可编程三角光幕的自适应深度感知系统。</a:t>
            </a:r>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系统使用定制的光片投影仪，包括激光器，准直透镜，鲍威尔棱镜、振镜。成像侧是一个卷帘相机和低失真镜头。投影仪发射光平面，而成像侧使用卷帘相机捕获光平面。振镜转向的运动与相机快门的进程同步，成像平面和光平面相交与一条</a:t>
            </a:r>
            <a:r>
              <a:rPr lang="en-US" altLang="zh-CN" dirty="0"/>
              <a:t>3D</a:t>
            </a:r>
            <a:r>
              <a:rPr lang="zh-CN" altLang="en-US" dirty="0"/>
              <a:t>线。</a:t>
            </a:r>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下面是我们的系统构建</a:t>
            </a:r>
            <a:endParaRPr lang="zh-CN" altLang="en-US" dirty="0"/>
          </a:p>
        </p:txBody>
      </p:sp>
      <p:sp>
        <p:nvSpPr>
          <p:cNvPr id="4" name="灯片编号占位符 3"/>
          <p:cNvSpPr>
            <a:spLocks noGrp="1"/>
          </p:cNvSpPr>
          <p:nvPr>
            <p:ph type="sldNum" sz="quarter" idx="5"/>
          </p:nvPr>
        </p:nvSpPr>
        <p:spPr/>
        <p:txBody>
          <a:bodyPr/>
          <a:lstStyle/>
          <a:p>
            <a:fld id="{13C60F08-F7EF-0340-BD88-D10FE8BCE21F}" type="slidenum">
              <a:rPr lang="en-US" altLang="zh-CN"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hasCustomPrompt="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DF8ACBA-44BF-4E61-AC70-D29FB654D343}" type="datetimeFigureOut">
              <a:rPr lang="zh-CN" altLang="en-US" smtClean="0"/>
            </a:fld>
            <a:endParaRPr lang="zh-CN" alt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zh-CN" alt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带描述的全景图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标题和描述">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hasCustomPrompt="1"/>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带描述的引言">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2" name="Title 1"/>
          <p:cNvSpPr>
            <a:spLocks noGrp="1"/>
          </p:cNvSpPr>
          <p:nvPr>
            <p:ph type="title"/>
          </p:nvPr>
        </p:nvSpPr>
        <p:spPr>
          <a:xfrm>
            <a:off x="1581878" y="982134"/>
            <a:ext cx="8453906" cy="2696632"/>
          </a:xfrm>
        </p:spPr>
        <p:txBody>
          <a:bodyP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hasCustomPrompt="1"/>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0" name="Text Placeholder 3"/>
          <p:cNvSpPr>
            <a:spLocks noGrp="1"/>
          </p:cNvSpPr>
          <p:nvPr>
            <p:ph type="body" sz="half" idx="2" hasCustomPrompt="1"/>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6" name="Text Placeholder 3"/>
          <p:cNvSpPr>
            <a:spLocks noGrp="1"/>
          </p:cNvSpPr>
          <p:nvPr>
            <p:ph type="body" sz="half" idx="15" hasCustomPrompt="1"/>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Text Placeholder 4"/>
          <p:cNvSpPr>
            <a:spLocks noGrp="1"/>
          </p:cNvSpPr>
          <p:nvPr>
            <p:ph type="body" sz="quarter" idx="3" hasCustomPrompt="1"/>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9" name="Text Placeholder 3"/>
          <p:cNvSpPr>
            <a:spLocks noGrp="1"/>
          </p:cNvSpPr>
          <p:nvPr>
            <p:ph type="body" sz="half" idx="16" hasCustomPrompt="1"/>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4" name="Text Placeholder 4"/>
          <p:cNvSpPr>
            <a:spLocks noGrp="1"/>
          </p:cNvSpPr>
          <p:nvPr>
            <p:ph type="body" sz="quarter" idx="13" hasCustomPrompt="1"/>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0" name="Text Placeholder 3"/>
          <p:cNvSpPr>
            <a:spLocks noGrp="1"/>
          </p:cNvSpPr>
          <p:nvPr>
            <p:ph type="body" sz="half" idx="17" hasCustomPrompt="1"/>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hasCustomPrompt="1"/>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Text Placeholder 4"/>
          <p:cNvSpPr>
            <a:spLocks noGrp="1"/>
          </p:cNvSpPr>
          <p:nvPr>
            <p:ph type="body" sz="quarter" idx="3" hasCustomPrompt="1"/>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hasCustomPrompt="1"/>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4" name="Text Placeholder 4"/>
          <p:cNvSpPr>
            <a:spLocks noGrp="1"/>
          </p:cNvSpPr>
          <p:nvPr>
            <p:ph type="body" sz="quarter" idx="13" hasCustomPrompt="1"/>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hasCustomPrompt="1"/>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8" name="Footer Placeholder 7"/>
          <p:cNvSpPr>
            <a:spLocks noGrp="1"/>
          </p:cNvSpPr>
          <p:nvPr>
            <p:ph type="ftr" sz="quarter" idx="11"/>
          </p:nvPr>
        </p:nvSpPr>
        <p:spPr>
          <a:xfrm>
            <a:off x="561111" y="6391838"/>
            <a:ext cx="3644282" cy="304801"/>
          </a:xfrm>
        </p:spPr>
        <p:txBody>
          <a:bodyPr/>
          <a:lstStyle/>
          <a:p>
            <a:endParaRPr lang="zh-CN" altLang="en-US"/>
          </a:p>
        </p:txBody>
      </p:sp>
      <p:sp>
        <p:nvSpPr>
          <p:cNvPr id="9" name="Slide Number Placeholder 8"/>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154954" y="2603500"/>
            <a:ext cx="8825659" cy="3416300"/>
          </a:xfrm>
        </p:spPr>
        <p:txBody>
          <a:bodyPr vert="eaVert" anchor="t" anchorCtr="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DF8ACBA-44BF-4E61-AC70-D29FB654D34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154954" y="1278467"/>
            <a:ext cx="6256025" cy="4748590"/>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DF8ACBA-44BF-4E61-AC70-D29FB654D34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a:xfrm>
            <a:off x="1154954" y="2603500"/>
            <a:ext cx="8825659" cy="34163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
        <p:nvSpPr>
          <p:cNvPr id="11" name="矩形 10"/>
          <p:cNvSpPr/>
          <p:nvPr userDrawn="1"/>
        </p:nvSpPr>
        <p:spPr>
          <a:xfrm>
            <a:off x="10816180" y="12474"/>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154954" y="2603500"/>
            <a:ext cx="4825158" cy="3416301"/>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208712" y="2603500"/>
            <a:ext cx="4825159" cy="3416300"/>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1154954" y="3179762"/>
            <a:ext cx="4825158" cy="2840039"/>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781146" y="1447800"/>
            <a:ext cx="5190066" cy="4572000"/>
          </a:xfrm>
        </p:spPr>
        <p:txBody>
          <a:bodyPr anchor="ct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zh-CN" altLang="en-US"/>
              <a:t>单击图标添加图片</a:t>
            </a:r>
            <a:endParaRPr lang="en-US" dirty="0"/>
          </a:p>
        </p:txBody>
      </p:sp>
      <p:sp>
        <p:nvSpPr>
          <p:cNvPr id="4" name="Text Placeholder 3"/>
          <p:cNvSpPr>
            <a:spLocks noGrp="1"/>
          </p:cNvSpPr>
          <p:nvPr>
            <p:ph type="body" sz="half" idx="2" hasCustomPrompt="1"/>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5DF8ACBA-44BF-4E61-AC70-D29FB654D34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1AD5154-3490-4A94-9E38-1FBD1C9F284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1.jpeg"/><Relationship Id="rId18" Type="http://schemas.openxmlformats.org/officeDocument/2006/relationships/image" Target="../media/image2.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DF8ACBA-44BF-4E61-AC70-D29FB654D343}" type="datetimeFigureOut">
              <a:rPr lang="zh-CN" altLang="en-US" smtClean="0"/>
            </a:fld>
            <a:endParaRPr lang="zh-CN" alt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zh-CN" alt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1AD5154-3490-4A94-9E38-1FBD1C9F28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C410B-92B8-44A9-9C84-3437068220B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925C85-E2BB-45A6-90ED-40C082253376}"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media/media1.mp4"/></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GIF"/><Relationship Id="rId1" Type="http://schemas.openxmlformats.org/officeDocument/2006/relationships/image" Target="../media/image4.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 name="任意多边形 83"/>
          <p:cNvSpPr/>
          <p:nvPr/>
        </p:nvSpPr>
        <p:spPr>
          <a:xfrm>
            <a:off x="1" y="0"/>
            <a:ext cx="12191998" cy="1790700"/>
          </a:xfrm>
          <a:custGeom>
            <a:avLst/>
            <a:gdLst>
              <a:gd name="connsiteX0" fmla="*/ 0 w 12191998"/>
              <a:gd name="connsiteY0" fmla="*/ 0 h 1790700"/>
              <a:gd name="connsiteX1" fmla="*/ 12191998 w 12191998"/>
              <a:gd name="connsiteY1" fmla="*/ 0 h 1790700"/>
              <a:gd name="connsiteX2" fmla="*/ 12191998 w 12191998"/>
              <a:gd name="connsiteY2" fmla="*/ 467886 h 1790700"/>
              <a:gd name="connsiteX3" fmla="*/ 11809073 w 12191998"/>
              <a:gd name="connsiteY3" fmla="*/ 644320 h 1790700"/>
              <a:gd name="connsiteX4" fmla="*/ 6095999 w 12191998"/>
              <a:gd name="connsiteY4" fmla="*/ 1790700 h 1790700"/>
              <a:gd name="connsiteX5" fmla="*/ 382925 w 12191998"/>
              <a:gd name="connsiteY5" fmla="*/ 644320 h 1790700"/>
              <a:gd name="connsiteX6" fmla="*/ 0 w 12191998"/>
              <a:gd name="connsiteY6" fmla="*/ 467886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1790700">
                <a:moveTo>
                  <a:pt x="0" y="0"/>
                </a:moveTo>
                <a:lnTo>
                  <a:pt x="12191998" y="0"/>
                </a:lnTo>
                <a:lnTo>
                  <a:pt x="12191998" y="467886"/>
                </a:lnTo>
                <a:lnTo>
                  <a:pt x="11809073" y="644320"/>
                </a:lnTo>
                <a:cubicBezTo>
                  <a:pt x="10143231" y="1371784"/>
                  <a:pt x="8187684" y="1790700"/>
                  <a:pt x="6095999" y="1790700"/>
                </a:cubicBezTo>
                <a:cubicBezTo>
                  <a:pt x="4004313" y="1790700"/>
                  <a:pt x="2048766" y="1371784"/>
                  <a:pt x="382925" y="644320"/>
                </a:cubicBezTo>
                <a:lnTo>
                  <a:pt x="0" y="467886"/>
                </a:lnTo>
                <a:close/>
              </a:path>
            </a:pathLst>
          </a:cu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8" name="文本框 87"/>
          <p:cNvSpPr txBox="1"/>
          <p:nvPr/>
        </p:nvSpPr>
        <p:spPr>
          <a:xfrm>
            <a:off x="1053286" y="3008008"/>
            <a:ext cx="10108844" cy="707886"/>
          </a:xfrm>
          <a:prstGeom prst="rect">
            <a:avLst/>
          </a:prstGeom>
          <a:noFill/>
        </p:spPr>
        <p:txBody>
          <a:bodyPr wrap="square" rtlCol="0">
            <a:spAutoFit/>
          </a:bodyPr>
          <a:lstStyle/>
          <a:p>
            <a:pPr lvl="0" algn="ctr"/>
            <a:r>
              <a:rPr lang="en-US" altLang="zh-CN" sz="4000" kern="100" dirty="0">
                <a:effectLst/>
                <a:latin typeface="+mj-ea"/>
                <a:ea typeface="+mj-ea"/>
              </a:rPr>
              <a:t>RGB-D</a:t>
            </a:r>
            <a:r>
              <a:rPr lang="zh-CN" altLang="zh-CN" sz="4000" kern="100" dirty="0">
                <a:effectLst/>
                <a:latin typeface="+mj-ea"/>
                <a:ea typeface="+mj-ea"/>
                <a:cs typeface="Times New Roman" panose="02020603050405020304" pitchFamily="18" charset="0"/>
              </a:rPr>
              <a:t>相机结合机械臂的无序抓取系统</a:t>
            </a:r>
            <a:endParaRPr lang="zh-CN" altLang="en-US" sz="4000" b="1" dirty="0">
              <a:solidFill>
                <a:prstClr val="black"/>
              </a:solidFill>
              <a:latin typeface="+mj-ea"/>
              <a:ea typeface="+mj-ea"/>
            </a:endParaRPr>
          </a:p>
        </p:txBody>
      </p:sp>
      <p:grpSp>
        <p:nvGrpSpPr>
          <p:cNvPr id="91" name="组合 90"/>
          <p:cNvGrpSpPr/>
          <p:nvPr/>
        </p:nvGrpSpPr>
        <p:grpSpPr>
          <a:xfrm>
            <a:off x="3220408" y="4161546"/>
            <a:ext cx="5774600" cy="769441"/>
            <a:chOff x="4288990" y="5065103"/>
            <a:chExt cx="1964187" cy="316214"/>
          </a:xfrm>
        </p:grpSpPr>
        <p:sp>
          <p:nvSpPr>
            <p:cNvPr id="92" name="圆角矩形 91"/>
            <p:cNvSpPr/>
            <p:nvPr/>
          </p:nvSpPr>
          <p:spPr>
            <a:xfrm>
              <a:off x="4474782" y="5065103"/>
              <a:ext cx="1567268" cy="316214"/>
            </a:xfrm>
            <a:prstGeom prst="roundRect">
              <a:avLst>
                <a:gd name="adj" fmla="val 50000"/>
              </a:avLst>
            </a:prstGeom>
            <a:ln w="22225">
              <a:solidFill>
                <a:schemeClr val="bg1"/>
              </a:solid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3" name="文本框 92"/>
            <p:cNvSpPr txBox="1"/>
            <p:nvPr/>
          </p:nvSpPr>
          <p:spPr>
            <a:xfrm>
              <a:off x="4288990" y="5121470"/>
              <a:ext cx="1964187" cy="1897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汇报人：赵晨昊</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43" name="组合 42"/>
          <p:cNvGrpSpPr/>
          <p:nvPr/>
        </p:nvGrpSpPr>
        <p:grpSpPr>
          <a:xfrm>
            <a:off x="5002489" y="749162"/>
            <a:ext cx="2210439" cy="1726416"/>
            <a:chOff x="4732384" y="1379627"/>
            <a:chExt cx="2756431" cy="2152850"/>
          </a:xfrm>
        </p:grpSpPr>
        <p:sp>
          <p:nvSpPr>
            <p:cNvPr id="44" name="椭圆 43"/>
            <p:cNvSpPr/>
            <p:nvPr/>
          </p:nvSpPr>
          <p:spPr>
            <a:xfrm>
              <a:off x="4732384" y="1379627"/>
              <a:ext cx="2725677" cy="2152850"/>
            </a:xfrm>
            <a:prstGeom prst="ellipse">
              <a:avLst/>
            </a:prstGeom>
            <a:ln w="31750">
              <a:solidFill>
                <a:schemeClr val="bg1"/>
              </a:solidFill>
            </a:ln>
            <a:effectLst>
              <a:outerShdw blurRad="1651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prstClr val="white"/>
                </a:solidFill>
              </a:endParaRPr>
            </a:p>
          </p:txBody>
        </p:sp>
        <p:sp>
          <p:nvSpPr>
            <p:cNvPr id="45" name="文本框 44"/>
            <p:cNvSpPr txBox="1"/>
            <p:nvPr/>
          </p:nvSpPr>
          <p:spPr>
            <a:xfrm>
              <a:off x="4732384" y="1793195"/>
              <a:ext cx="2756431" cy="1496817"/>
            </a:xfrm>
            <a:prstGeom prst="rect">
              <a:avLst/>
            </a:prstGeom>
            <a:noFill/>
          </p:spPr>
          <p:txBody>
            <a:bodyPr wrap="square" rtlCol="0">
              <a:spAutoFit/>
            </a:bodyPr>
            <a:lstStyle/>
            <a:p>
              <a:pPr algn="ctr"/>
              <a:r>
                <a:rPr lang="en-US" altLang="zh-CN" sz="3600" b="1" dirty="0">
                  <a:solidFill>
                    <a:schemeClr val="bg1"/>
                  </a:solidFill>
                </a:rPr>
                <a:t>Robot Arm</a:t>
              </a:r>
              <a:endParaRPr lang="zh-CN" altLang="en-US" sz="3600" b="1" dirty="0">
                <a:solidFill>
                  <a:schemeClr val="bg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11"/>
          <p:cNvGrpSpPr/>
          <p:nvPr/>
        </p:nvGrpSpPr>
        <p:grpSpPr bwMode="auto">
          <a:xfrm>
            <a:off x="738188" y="1100138"/>
            <a:ext cx="4083050" cy="65087"/>
            <a:chOff x="2190216" y="0"/>
            <a:chExt cx="4752528" cy="108012"/>
          </a:xfrm>
        </p:grpSpPr>
        <p:sp>
          <p:nvSpPr>
            <p:cNvPr id="5" name="矩形 4"/>
            <p:cNvSpPr/>
            <p:nvPr/>
          </p:nvSpPr>
          <p:spPr>
            <a:xfrm>
              <a:off x="2190216" y="0"/>
              <a:ext cx="1188131"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p:cNvSpPr/>
            <p:nvPr/>
          </p:nvSpPr>
          <p:spPr>
            <a:xfrm>
              <a:off x="3378347" y="0"/>
              <a:ext cx="1188133"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4566480" y="0"/>
              <a:ext cx="1188131"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5754611" y="0"/>
              <a:ext cx="1188133"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 name="文本框 8"/>
          <p:cNvSpPr txBox="1"/>
          <p:nvPr/>
        </p:nvSpPr>
        <p:spPr>
          <a:xfrm>
            <a:off x="738188" y="453807"/>
            <a:ext cx="3676650" cy="646331"/>
          </a:xfrm>
          <a:prstGeom prst="rect">
            <a:avLst/>
          </a:prstGeom>
          <a:noFill/>
        </p:spPr>
        <p:txBody>
          <a:bodyPr wrap="square" rtlCol="0">
            <a:spAutoFit/>
          </a:bodyPr>
          <a:lstStyle/>
          <a:p>
            <a:r>
              <a:rPr lang="zh-CN" altLang="en-US" sz="3600" b="1" dirty="0">
                <a:latin typeface="微软雅黑" panose="020B0503020204020204" charset="-122"/>
                <a:ea typeface="微软雅黑" panose="020B0503020204020204" charset="-122"/>
              </a:rPr>
              <a:t>系统构建</a:t>
            </a:r>
            <a:r>
              <a:rPr lang="en-US" altLang="zh-CN" sz="36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硬件系统</a:t>
            </a:r>
            <a:endParaRPr lang="zh-CN" altLang="en-US" sz="3600" b="1" dirty="0">
              <a:latin typeface="微软雅黑" panose="020B0503020204020204" charset="-122"/>
              <a:ea typeface="微软雅黑" panose="020B0503020204020204" charset="-122"/>
            </a:endParaRPr>
          </a:p>
        </p:txBody>
      </p:sp>
      <p:pic>
        <p:nvPicPr>
          <p:cNvPr id="34" name="图片 33"/>
          <p:cNvPicPr>
            <a:picLocks noChangeAspect="1"/>
          </p:cNvPicPr>
          <p:nvPr/>
        </p:nvPicPr>
        <p:blipFill>
          <a:blip r:embed="rId1"/>
          <a:stretch>
            <a:fillRect/>
          </a:stretch>
        </p:blipFill>
        <p:spPr>
          <a:xfrm>
            <a:off x="6145101" y="1746146"/>
            <a:ext cx="6014565" cy="4517197"/>
          </a:xfrm>
          <a:prstGeom prst="rect">
            <a:avLst/>
          </a:prstGeom>
        </p:spPr>
      </p:pic>
      <p:cxnSp>
        <p:nvCxnSpPr>
          <p:cNvPr id="42" name="直接箭头连接符 41"/>
          <p:cNvCxnSpPr/>
          <p:nvPr/>
        </p:nvCxnSpPr>
        <p:spPr>
          <a:xfrm flipH="1" flipV="1">
            <a:off x="9434946" y="3429000"/>
            <a:ext cx="290585" cy="10152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本框 12"/>
          <p:cNvSpPr txBox="1"/>
          <p:nvPr/>
        </p:nvSpPr>
        <p:spPr>
          <a:xfrm>
            <a:off x="8237837" y="3059668"/>
            <a:ext cx="1829092" cy="369332"/>
          </a:xfrm>
          <a:prstGeom prst="rect">
            <a:avLst/>
          </a:prstGeom>
          <a:noFill/>
        </p:spPr>
        <p:txBody>
          <a:bodyPr wrap="square" rtlCol="0">
            <a:spAutoFit/>
          </a:bodyPr>
          <a:lstStyle/>
          <a:p>
            <a:r>
              <a:rPr lang="en-US" altLang="zh-CN" b="1" dirty="0">
                <a:latin typeface="微软雅黑" panose="020B0503020204020204" charset="-122"/>
                <a:ea typeface="微软雅黑" panose="020B0503020204020204" charset="-122"/>
              </a:rPr>
              <a:t>Zora</a:t>
            </a:r>
            <a:r>
              <a:rPr lang="en-US" altLang="zh-CN" sz="1800" b="1" kern="100" dirty="0">
                <a:effectLst/>
                <a:latin typeface="宋体" panose="02010600030101010101" pitchFamily="2" charset="-122"/>
                <a:cs typeface="Times New Roman" panose="02020603050405020304" pitchFamily="18" charset="0"/>
              </a:rPr>
              <a:t> </a:t>
            </a:r>
            <a:r>
              <a:rPr lang="en-US" altLang="zh-CN" b="1" dirty="0">
                <a:latin typeface="微软雅黑" panose="020B0503020204020204" charset="-122"/>
                <a:ea typeface="微软雅黑" panose="020B0503020204020204" charset="-122"/>
              </a:rPr>
              <a:t>P1</a:t>
            </a:r>
            <a:r>
              <a:rPr lang="zh-CN" altLang="zh-CN" b="1" dirty="0">
                <a:latin typeface="微软雅黑" panose="020B0503020204020204" charset="-122"/>
                <a:ea typeface="微软雅黑" panose="020B0503020204020204" charset="-122"/>
              </a:rPr>
              <a:t>开发板</a:t>
            </a:r>
            <a:endParaRPr lang="zh-CN" altLang="en-US" b="1" dirty="0">
              <a:latin typeface="微软雅黑" panose="020B0503020204020204" charset="-122"/>
              <a:ea typeface="微软雅黑" panose="020B0503020204020204" charset="-122"/>
            </a:endParaRPr>
          </a:p>
        </p:txBody>
      </p:sp>
      <p:sp>
        <p:nvSpPr>
          <p:cNvPr id="45" name="文本框 44"/>
          <p:cNvSpPr txBox="1"/>
          <p:nvPr/>
        </p:nvSpPr>
        <p:spPr>
          <a:xfrm>
            <a:off x="11136245" y="3148514"/>
            <a:ext cx="864600" cy="36933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气汞</a:t>
            </a:r>
            <a:endParaRPr lang="zh-CN" altLang="en-US" b="1" dirty="0">
              <a:latin typeface="微软雅黑" panose="020B0503020204020204" charset="-122"/>
              <a:ea typeface="微软雅黑" panose="020B0503020204020204" charset="-122"/>
            </a:endParaRPr>
          </a:p>
        </p:txBody>
      </p:sp>
      <p:cxnSp>
        <p:nvCxnSpPr>
          <p:cNvPr id="46" name="直接箭头连接符 45"/>
          <p:cNvCxnSpPr/>
          <p:nvPr/>
        </p:nvCxnSpPr>
        <p:spPr>
          <a:xfrm flipH="1" flipV="1">
            <a:off x="11568545" y="3517846"/>
            <a:ext cx="189978" cy="6227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52" name="组合 51"/>
          <p:cNvGrpSpPr/>
          <p:nvPr/>
        </p:nvGrpSpPr>
        <p:grpSpPr>
          <a:xfrm>
            <a:off x="47192" y="1271180"/>
            <a:ext cx="6312044" cy="5542486"/>
            <a:chOff x="47192" y="1271180"/>
            <a:chExt cx="6312044" cy="5542486"/>
          </a:xfrm>
        </p:grpSpPr>
        <p:pic>
          <p:nvPicPr>
            <p:cNvPr id="30" name="图片 29"/>
            <p:cNvPicPr>
              <a:picLocks noChangeAspect="1"/>
            </p:cNvPicPr>
            <p:nvPr/>
          </p:nvPicPr>
          <p:blipFill>
            <a:blip r:embed="rId2"/>
            <a:stretch>
              <a:fillRect/>
            </a:stretch>
          </p:blipFill>
          <p:spPr>
            <a:xfrm>
              <a:off x="47192" y="1746146"/>
              <a:ext cx="6014566" cy="4517198"/>
            </a:xfrm>
            <a:prstGeom prst="rect">
              <a:avLst/>
            </a:prstGeom>
          </p:spPr>
        </p:pic>
        <p:cxnSp>
          <p:nvCxnSpPr>
            <p:cNvPr id="10" name="直接箭头连接符 9"/>
            <p:cNvCxnSpPr/>
            <p:nvPr/>
          </p:nvCxnSpPr>
          <p:spPr>
            <a:xfrm flipV="1">
              <a:off x="3290094" y="1578328"/>
              <a:ext cx="353380" cy="4395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p:cNvCxnSpPr/>
            <p:nvPr/>
          </p:nvCxnSpPr>
          <p:spPr>
            <a:xfrm>
              <a:off x="3449782" y="5901077"/>
              <a:ext cx="420398" cy="6152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文本框 31"/>
            <p:cNvSpPr txBox="1"/>
            <p:nvPr/>
          </p:nvSpPr>
          <p:spPr>
            <a:xfrm>
              <a:off x="3886200" y="6444334"/>
              <a:ext cx="2473036" cy="36933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待抓取木块</a:t>
              </a:r>
              <a:endParaRPr lang="zh-CN" altLang="en-US" b="1" dirty="0">
                <a:latin typeface="微软雅黑" panose="020B0503020204020204" charset="-122"/>
                <a:ea typeface="微软雅黑" panose="020B0503020204020204" charset="-122"/>
              </a:endParaRPr>
            </a:p>
          </p:txBody>
        </p:sp>
        <p:sp>
          <p:nvSpPr>
            <p:cNvPr id="35" name="文本框 34"/>
            <p:cNvSpPr txBox="1"/>
            <p:nvPr/>
          </p:nvSpPr>
          <p:spPr>
            <a:xfrm>
              <a:off x="1103602" y="1271180"/>
              <a:ext cx="2473036" cy="369332"/>
            </a:xfrm>
            <a:prstGeom prst="rect">
              <a:avLst/>
            </a:prstGeom>
            <a:noFill/>
          </p:spPr>
          <p:txBody>
            <a:bodyPr wrap="square" rtlCol="0">
              <a:spAutoFit/>
            </a:bodyPr>
            <a:lstStyle/>
            <a:p>
              <a:r>
                <a:rPr lang="zh-CN" altLang="zh-CN" b="1" dirty="0">
                  <a:latin typeface="微软雅黑" panose="020B0503020204020204" charset="-122"/>
                  <a:ea typeface="微软雅黑" panose="020B0503020204020204" charset="-122"/>
                </a:rPr>
                <a:t>川崎机器人（</a:t>
              </a:r>
              <a:r>
                <a:rPr lang="en-US" altLang="zh-CN" b="1" dirty="0">
                  <a:latin typeface="微软雅黑" panose="020B0503020204020204" charset="-122"/>
                  <a:ea typeface="微软雅黑" panose="020B0503020204020204" charset="-122"/>
                </a:rPr>
                <a:t>6</a:t>
              </a:r>
              <a:r>
                <a:rPr lang="zh-CN" altLang="zh-CN" b="1" dirty="0">
                  <a:latin typeface="微软雅黑" panose="020B0503020204020204" charset="-122"/>
                  <a:ea typeface="微软雅黑" panose="020B0503020204020204" charset="-122"/>
                </a:rPr>
                <a:t>轴）</a:t>
              </a:r>
              <a:endParaRPr lang="zh-CN" altLang="en-US" b="1" dirty="0">
                <a:latin typeface="微软雅黑" panose="020B0503020204020204" charset="-122"/>
                <a:ea typeface="微软雅黑" panose="020B0503020204020204" charset="-122"/>
              </a:endParaRPr>
            </a:p>
          </p:txBody>
        </p:sp>
        <p:cxnSp>
          <p:nvCxnSpPr>
            <p:cNvPr id="36" name="直接箭头连接符 35"/>
            <p:cNvCxnSpPr>
              <a:endCxn id="35" idx="2"/>
            </p:cNvCxnSpPr>
            <p:nvPr/>
          </p:nvCxnSpPr>
          <p:spPr>
            <a:xfrm flipH="1" flipV="1">
              <a:off x="2340120" y="1640512"/>
              <a:ext cx="347988" cy="10765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文本框 43"/>
            <p:cNvSpPr txBox="1"/>
            <p:nvPr/>
          </p:nvSpPr>
          <p:spPr>
            <a:xfrm>
              <a:off x="3701662" y="1420356"/>
              <a:ext cx="2473036" cy="36933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奥比中光</a:t>
              </a:r>
              <a:r>
                <a:rPr lang="en-US" altLang="zh-CN" b="1" dirty="0">
                  <a:latin typeface="微软雅黑" panose="020B0503020204020204" charset="-122"/>
                  <a:ea typeface="微软雅黑" panose="020B0503020204020204" charset="-122"/>
                </a:rPr>
                <a:t>RGB-D</a:t>
              </a:r>
              <a:r>
                <a:rPr lang="zh-CN" altLang="en-US" b="1" dirty="0">
                  <a:latin typeface="微软雅黑" panose="020B0503020204020204" charset="-122"/>
                  <a:ea typeface="微软雅黑" panose="020B0503020204020204" charset="-122"/>
                </a:rPr>
                <a:t>相机</a:t>
              </a:r>
              <a:endParaRPr lang="zh-CN" altLang="en-US" b="1" dirty="0">
                <a:latin typeface="微软雅黑" panose="020B0503020204020204" charset="-122"/>
                <a:ea typeface="微软雅黑" panose="020B0503020204020204" charset="-122"/>
              </a:endParaRPr>
            </a:p>
          </p:txBody>
        </p:sp>
        <p:cxnSp>
          <p:nvCxnSpPr>
            <p:cNvPr id="48" name="直接箭头连接符 47"/>
            <p:cNvCxnSpPr/>
            <p:nvPr/>
          </p:nvCxnSpPr>
          <p:spPr>
            <a:xfrm flipH="1">
              <a:off x="2452255" y="4697278"/>
              <a:ext cx="702632" cy="6367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文本框 50"/>
            <p:cNvSpPr txBox="1"/>
            <p:nvPr/>
          </p:nvSpPr>
          <p:spPr>
            <a:xfrm>
              <a:off x="1708102" y="5298888"/>
              <a:ext cx="1321620" cy="36933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气动夹具</a:t>
              </a:r>
              <a:endParaRPr lang="zh-CN" altLang="en-US" b="1" dirty="0">
                <a:latin typeface="微软雅黑" panose="020B0503020204020204" charset="-122"/>
                <a:ea typeface="微软雅黑" panose="020B0503020204020204"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1"/>
          <p:cNvGrpSpPr/>
          <p:nvPr/>
        </p:nvGrpSpPr>
        <p:grpSpPr bwMode="auto">
          <a:xfrm>
            <a:off x="738188" y="1100138"/>
            <a:ext cx="4083050" cy="65087"/>
            <a:chOff x="2190216" y="0"/>
            <a:chExt cx="4752528" cy="108012"/>
          </a:xfrm>
        </p:grpSpPr>
        <p:sp>
          <p:nvSpPr>
            <p:cNvPr id="3" name="矩形 2"/>
            <p:cNvSpPr/>
            <p:nvPr/>
          </p:nvSpPr>
          <p:spPr>
            <a:xfrm>
              <a:off x="2190216" y="0"/>
              <a:ext cx="1188131"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3378347" y="0"/>
              <a:ext cx="1188133"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4566480" y="0"/>
              <a:ext cx="1188131"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p:cNvSpPr/>
            <p:nvPr/>
          </p:nvSpPr>
          <p:spPr>
            <a:xfrm>
              <a:off x="5754611" y="0"/>
              <a:ext cx="1188133"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文本框 15"/>
          <p:cNvSpPr txBox="1"/>
          <p:nvPr/>
        </p:nvSpPr>
        <p:spPr>
          <a:xfrm>
            <a:off x="738188" y="453807"/>
            <a:ext cx="4227512" cy="646331"/>
          </a:xfrm>
          <a:prstGeom prst="rect">
            <a:avLst/>
          </a:prstGeom>
          <a:noFill/>
        </p:spPr>
        <p:txBody>
          <a:bodyPr wrap="square" rtlCol="0">
            <a:spAutoFit/>
          </a:bodyPr>
          <a:lstStyle/>
          <a:p>
            <a:r>
              <a:rPr lang="zh-CN" altLang="en-US" sz="3600" b="1" dirty="0">
                <a:latin typeface="微软雅黑" panose="020B0503020204020204" charset="-122"/>
                <a:ea typeface="微软雅黑" panose="020B0503020204020204" charset="-122"/>
              </a:rPr>
              <a:t>系统构建</a:t>
            </a:r>
            <a:r>
              <a:rPr lang="en-US" altLang="zh-CN" sz="36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软件系统</a:t>
            </a:r>
            <a:endParaRPr lang="en-US" altLang="zh-CN" sz="3600" b="1" dirty="0">
              <a:latin typeface="微软雅黑" panose="020B0503020204020204" charset="-122"/>
              <a:ea typeface="微软雅黑" panose="020B0503020204020204" charset="-122"/>
            </a:endParaRPr>
          </a:p>
        </p:txBody>
      </p:sp>
      <p:sp>
        <p:nvSpPr>
          <p:cNvPr id="43" name="矩形: 圆角 42"/>
          <p:cNvSpPr/>
          <p:nvPr/>
        </p:nvSpPr>
        <p:spPr>
          <a:xfrm>
            <a:off x="2400300" y="1563870"/>
            <a:ext cx="7391399" cy="902140"/>
          </a:xfrm>
          <a:prstGeom prst="roundRect">
            <a:avLst/>
          </a:prstGeom>
          <a:solidFill>
            <a:schemeClr val="bg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latin typeface="微软雅黑" panose="020B0503020204020204" charset="-122"/>
                <a:ea typeface="微软雅黑" panose="020B0503020204020204" charset="-122"/>
              </a:rPr>
              <a:t>RGB-D</a:t>
            </a:r>
            <a:r>
              <a:rPr lang="zh-CN" altLang="en-US" sz="2800" dirty="0">
                <a:latin typeface="微软雅黑" panose="020B0503020204020204" charset="-122"/>
                <a:ea typeface="微软雅黑" panose="020B0503020204020204" charset="-122"/>
              </a:rPr>
              <a:t>相机结合机械臂的无序抓取系统</a:t>
            </a:r>
            <a:endParaRPr lang="zh-CN" altLang="en-US" sz="2800" dirty="0">
              <a:latin typeface="微软雅黑" panose="020B0503020204020204" charset="-122"/>
              <a:ea typeface="微软雅黑" panose="020B0503020204020204" charset="-122"/>
            </a:endParaRPr>
          </a:p>
        </p:txBody>
      </p:sp>
      <p:sp>
        <p:nvSpPr>
          <p:cNvPr id="44" name="矩形: 圆角 43"/>
          <p:cNvSpPr/>
          <p:nvPr/>
        </p:nvSpPr>
        <p:spPr>
          <a:xfrm>
            <a:off x="2187472" y="3023741"/>
            <a:ext cx="2260822" cy="3315364"/>
          </a:xfrm>
          <a:prstGeom prst="roundRect">
            <a:avLst/>
          </a:prstGeom>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45" name="文本框 44"/>
          <p:cNvSpPr txBox="1"/>
          <p:nvPr/>
        </p:nvSpPr>
        <p:spPr>
          <a:xfrm>
            <a:off x="2570962" y="3155458"/>
            <a:ext cx="1438259" cy="461665"/>
          </a:xfrm>
          <a:prstGeom prst="rect">
            <a:avLst/>
          </a:prstGeom>
          <a:noFill/>
          <a:ln>
            <a:solidFill>
              <a:schemeClr val="accent1">
                <a:lumMod val="75000"/>
              </a:schemeClr>
            </a:solidFill>
          </a:ln>
        </p:spPr>
        <p:txBody>
          <a:bodyPr wrap="square" rtlCol="0">
            <a:spAutoFit/>
          </a:bodyPr>
          <a:lstStyle/>
          <a:p>
            <a:r>
              <a:rPr lang="zh-CN" altLang="en-US" sz="2400" b="1" dirty="0">
                <a:latin typeface="微软雅黑" panose="020B0503020204020204" charset="-122"/>
                <a:ea typeface="微软雅黑" panose="020B0503020204020204" charset="-122"/>
              </a:rPr>
              <a:t>通信模块</a:t>
            </a:r>
            <a:endParaRPr lang="zh-CN" altLang="en-US" sz="2400" b="1" dirty="0">
              <a:latin typeface="微软雅黑" panose="020B0503020204020204" charset="-122"/>
              <a:ea typeface="微软雅黑" panose="020B0503020204020204" charset="-122"/>
            </a:endParaRPr>
          </a:p>
        </p:txBody>
      </p:sp>
      <p:sp>
        <p:nvSpPr>
          <p:cNvPr id="46" name="矩形: 圆角 45"/>
          <p:cNvSpPr/>
          <p:nvPr/>
        </p:nvSpPr>
        <p:spPr>
          <a:xfrm>
            <a:off x="2345380" y="3820113"/>
            <a:ext cx="1945002" cy="560731"/>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微软雅黑" panose="020B0503020204020204" charset="-122"/>
                <a:ea typeface="微软雅黑" panose="020B0503020204020204" charset="-122"/>
              </a:rPr>
              <a:t>相机通信</a:t>
            </a:r>
            <a:endParaRPr lang="zh-CN" altLang="en-US" sz="2400" dirty="0">
              <a:latin typeface="微软雅黑" panose="020B0503020204020204" charset="-122"/>
              <a:ea typeface="微软雅黑" panose="020B0503020204020204" charset="-122"/>
            </a:endParaRPr>
          </a:p>
        </p:txBody>
      </p:sp>
      <p:sp>
        <p:nvSpPr>
          <p:cNvPr id="47" name="矩形: 圆角 46"/>
          <p:cNvSpPr/>
          <p:nvPr/>
        </p:nvSpPr>
        <p:spPr>
          <a:xfrm>
            <a:off x="7653683" y="3092514"/>
            <a:ext cx="2418572" cy="3246591"/>
          </a:xfrm>
          <a:prstGeom prst="roundRect">
            <a:avLst/>
          </a:prstGeom>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48" name="文本框 47"/>
          <p:cNvSpPr txBox="1"/>
          <p:nvPr/>
        </p:nvSpPr>
        <p:spPr>
          <a:xfrm>
            <a:off x="8096914" y="3226296"/>
            <a:ext cx="1554409" cy="461665"/>
          </a:xfrm>
          <a:prstGeom prst="rect">
            <a:avLst/>
          </a:prstGeom>
          <a:noFill/>
          <a:ln>
            <a:solidFill>
              <a:schemeClr val="accent1">
                <a:lumMod val="75000"/>
              </a:schemeClr>
            </a:solidFill>
          </a:ln>
        </p:spPr>
        <p:txBody>
          <a:bodyPr wrap="square" rtlCol="0">
            <a:spAutoFit/>
          </a:bodyPr>
          <a:lstStyle/>
          <a:p>
            <a:r>
              <a:rPr lang="zh-CN" altLang="en-US" sz="2400" b="1" dirty="0">
                <a:latin typeface="微软雅黑" panose="020B0503020204020204" charset="-122"/>
                <a:ea typeface="微软雅黑" panose="020B0503020204020204" charset="-122"/>
              </a:rPr>
              <a:t>点云处理</a:t>
            </a:r>
            <a:endParaRPr lang="zh-CN" altLang="en-US" sz="2400" b="1" dirty="0">
              <a:latin typeface="微软雅黑" panose="020B0503020204020204" charset="-122"/>
              <a:ea typeface="微软雅黑" panose="020B0503020204020204" charset="-122"/>
            </a:endParaRPr>
          </a:p>
        </p:txBody>
      </p:sp>
      <p:sp>
        <p:nvSpPr>
          <p:cNvPr id="49" name="矩形: 圆角 48"/>
          <p:cNvSpPr/>
          <p:nvPr/>
        </p:nvSpPr>
        <p:spPr>
          <a:xfrm>
            <a:off x="7906869" y="4609614"/>
            <a:ext cx="1939750" cy="554342"/>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微软雅黑" panose="020B0503020204020204" charset="-122"/>
                <a:ea typeface="微软雅黑" panose="020B0503020204020204" charset="-122"/>
              </a:rPr>
              <a:t>点云分割</a:t>
            </a:r>
            <a:endParaRPr lang="zh-CN" altLang="en-US" sz="2400" dirty="0">
              <a:latin typeface="微软雅黑" panose="020B0503020204020204" charset="-122"/>
              <a:ea typeface="微软雅黑" panose="020B0503020204020204" charset="-122"/>
            </a:endParaRPr>
          </a:p>
        </p:txBody>
      </p:sp>
      <p:sp>
        <p:nvSpPr>
          <p:cNvPr id="50" name="矩形: 圆角 49"/>
          <p:cNvSpPr/>
          <p:nvPr/>
        </p:nvSpPr>
        <p:spPr>
          <a:xfrm>
            <a:off x="7901618" y="5392726"/>
            <a:ext cx="1945002" cy="712966"/>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微软雅黑" panose="020B0503020204020204" charset="-122"/>
                <a:ea typeface="微软雅黑" panose="020B0503020204020204" charset="-122"/>
              </a:rPr>
              <a:t>定位及</a:t>
            </a:r>
            <a:endParaRPr lang="en-US" altLang="zh-CN" sz="2400" dirty="0">
              <a:latin typeface="微软雅黑" panose="020B0503020204020204" charset="-122"/>
              <a:ea typeface="微软雅黑" panose="020B0503020204020204" charset="-122"/>
            </a:endParaRPr>
          </a:p>
          <a:p>
            <a:pPr algn="ctr"/>
            <a:r>
              <a:rPr lang="zh-CN" altLang="en-US" sz="2400" dirty="0">
                <a:latin typeface="微软雅黑" panose="020B0503020204020204" charset="-122"/>
                <a:ea typeface="微软雅黑" panose="020B0503020204020204" charset="-122"/>
              </a:rPr>
              <a:t>位姿估计</a:t>
            </a:r>
            <a:endParaRPr lang="zh-CN" altLang="en-US" sz="2400" dirty="0">
              <a:latin typeface="微软雅黑" panose="020B0503020204020204" charset="-122"/>
              <a:ea typeface="微软雅黑" panose="020B0503020204020204" charset="-122"/>
            </a:endParaRPr>
          </a:p>
        </p:txBody>
      </p:sp>
      <p:sp>
        <p:nvSpPr>
          <p:cNvPr id="51" name="箭头: 下 50"/>
          <p:cNvSpPr/>
          <p:nvPr/>
        </p:nvSpPr>
        <p:spPr>
          <a:xfrm rot="10800000">
            <a:off x="3083031" y="2465443"/>
            <a:ext cx="407033" cy="505302"/>
          </a:xfrm>
          <a:prstGeom prst="downArrow">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4" name="箭头: 左右 53"/>
          <p:cNvSpPr/>
          <p:nvPr/>
        </p:nvSpPr>
        <p:spPr>
          <a:xfrm>
            <a:off x="6925064" y="4322576"/>
            <a:ext cx="664676" cy="320954"/>
          </a:xfrm>
          <a:prstGeom prst="leftRightArrow">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5" name="矩形: 圆角 54"/>
          <p:cNvSpPr/>
          <p:nvPr/>
        </p:nvSpPr>
        <p:spPr>
          <a:xfrm>
            <a:off x="2345381" y="5485363"/>
            <a:ext cx="1945001" cy="432246"/>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微软雅黑" panose="020B0503020204020204" charset="-122"/>
                <a:ea typeface="微软雅黑" panose="020B0503020204020204" charset="-122"/>
              </a:rPr>
              <a:t>机械臂控制</a:t>
            </a:r>
            <a:endParaRPr lang="zh-CN" altLang="en-US" sz="2400" dirty="0">
              <a:latin typeface="微软雅黑" panose="020B0503020204020204" charset="-122"/>
              <a:ea typeface="微软雅黑" panose="020B0503020204020204" charset="-122"/>
            </a:endParaRPr>
          </a:p>
        </p:txBody>
      </p:sp>
      <p:sp>
        <p:nvSpPr>
          <p:cNvPr id="56" name="矩形: 圆角 55"/>
          <p:cNvSpPr/>
          <p:nvPr/>
        </p:nvSpPr>
        <p:spPr>
          <a:xfrm>
            <a:off x="7901618" y="3825210"/>
            <a:ext cx="1945002" cy="555634"/>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微软雅黑" panose="020B0503020204020204" charset="-122"/>
                <a:ea typeface="微软雅黑" panose="020B0503020204020204" charset="-122"/>
              </a:rPr>
              <a:t>预处理</a:t>
            </a:r>
            <a:endParaRPr lang="zh-CN" altLang="en-US" sz="2400" dirty="0">
              <a:latin typeface="微软雅黑" panose="020B0503020204020204" charset="-122"/>
              <a:ea typeface="微软雅黑" panose="020B0503020204020204" charset="-122"/>
            </a:endParaRPr>
          </a:p>
        </p:txBody>
      </p:sp>
      <p:sp>
        <p:nvSpPr>
          <p:cNvPr id="57" name="矩形: 圆角 56"/>
          <p:cNvSpPr/>
          <p:nvPr/>
        </p:nvSpPr>
        <p:spPr>
          <a:xfrm>
            <a:off x="5240299" y="4198526"/>
            <a:ext cx="1598042" cy="569054"/>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微软雅黑" panose="020B0503020204020204" charset="-122"/>
                <a:ea typeface="微软雅黑" panose="020B0503020204020204" charset="-122"/>
              </a:rPr>
              <a:t>手眼标定</a:t>
            </a:r>
            <a:endParaRPr lang="zh-CN" altLang="en-US" sz="2400" dirty="0">
              <a:latin typeface="微软雅黑" panose="020B0503020204020204" charset="-122"/>
              <a:ea typeface="微软雅黑" panose="020B0503020204020204" charset="-122"/>
            </a:endParaRPr>
          </a:p>
        </p:txBody>
      </p:sp>
      <p:sp>
        <p:nvSpPr>
          <p:cNvPr id="58" name="矩形: 圆角 57"/>
          <p:cNvSpPr/>
          <p:nvPr/>
        </p:nvSpPr>
        <p:spPr>
          <a:xfrm>
            <a:off x="2345381" y="4609614"/>
            <a:ext cx="1945001" cy="554342"/>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微软雅黑" panose="020B0503020204020204" charset="-122"/>
                <a:ea typeface="微软雅黑" panose="020B0503020204020204" charset="-122"/>
              </a:rPr>
              <a:t>机械臂通信</a:t>
            </a:r>
            <a:endParaRPr lang="zh-CN" altLang="en-US" sz="2400" dirty="0">
              <a:latin typeface="微软雅黑" panose="020B0503020204020204" charset="-122"/>
              <a:ea typeface="微软雅黑" panose="020B0503020204020204" charset="-122"/>
            </a:endParaRPr>
          </a:p>
        </p:txBody>
      </p:sp>
      <p:sp>
        <p:nvSpPr>
          <p:cNvPr id="59" name="箭头: 下 58"/>
          <p:cNvSpPr/>
          <p:nvPr/>
        </p:nvSpPr>
        <p:spPr>
          <a:xfrm rot="10800000">
            <a:off x="8634926" y="2492224"/>
            <a:ext cx="407033" cy="505302"/>
          </a:xfrm>
          <a:prstGeom prst="downArrow">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1" name="箭头: 左右 60"/>
          <p:cNvSpPr/>
          <p:nvPr/>
        </p:nvSpPr>
        <p:spPr>
          <a:xfrm>
            <a:off x="4488900" y="4322576"/>
            <a:ext cx="664676" cy="320954"/>
          </a:xfrm>
          <a:prstGeom prst="leftRightArrow">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229007" y="0"/>
            <a:ext cx="5025142" cy="69040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427468" y="3413719"/>
            <a:ext cx="11184565" cy="72008"/>
            <a:chOff x="2190216" y="0"/>
            <a:chExt cx="7128792" cy="108012"/>
          </a:xfrm>
        </p:grpSpPr>
        <p:sp>
          <p:nvSpPr>
            <p:cNvPr id="8" name="矩形 7"/>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9" name="矩形 8"/>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0" name="矩形 9"/>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1" name="矩形 10"/>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2" name="矩形 11"/>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3" name="矩形 12"/>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grpSp>
      <p:sp>
        <p:nvSpPr>
          <p:cNvPr id="14" name="矩形 13"/>
          <p:cNvSpPr/>
          <p:nvPr/>
        </p:nvSpPr>
        <p:spPr>
          <a:xfrm>
            <a:off x="3282549" y="2454835"/>
            <a:ext cx="2889703" cy="994888"/>
          </a:xfrm>
          <a:prstGeom prst="rect">
            <a:avLst/>
          </a:prstGeom>
        </p:spPr>
        <p:txBody>
          <a:bodyPr wrap="square">
            <a:spAutoFit/>
          </a:bodyPr>
          <a:lstStyle/>
          <a:p>
            <a:pPr algn="ctr"/>
            <a:r>
              <a:rPr lang="en-US" altLang="zh-CN" sz="5865" dirty="0">
                <a:ln w="6350">
                  <a:noFill/>
                </a:ln>
                <a:solidFill>
                  <a:schemeClr val="bg1">
                    <a:lumMod val="50000"/>
                  </a:schemeClr>
                </a:solidFill>
                <a:latin typeface="Impact" panose="020B0806030902050204" pitchFamily="34" charset="0"/>
                <a:ea typeface="微软雅黑" panose="020B0503020204020204" charset="-122"/>
              </a:rPr>
              <a:t>PART4</a:t>
            </a:r>
            <a:endParaRPr lang="zh-CN" altLang="en-US" sz="5865" dirty="0">
              <a:ln w="6350">
                <a:noFill/>
              </a:ln>
              <a:solidFill>
                <a:schemeClr val="bg1">
                  <a:lumMod val="50000"/>
                </a:schemeClr>
              </a:solidFill>
              <a:latin typeface="Impact" panose="020B0806030902050204" pitchFamily="34" charset="0"/>
              <a:ea typeface="微软雅黑" panose="020B0503020204020204" charset="-122"/>
            </a:endParaRPr>
          </a:p>
        </p:txBody>
      </p:sp>
      <p:sp>
        <p:nvSpPr>
          <p:cNvPr id="15" name="矩形 14"/>
          <p:cNvSpPr/>
          <p:nvPr/>
        </p:nvSpPr>
        <p:spPr>
          <a:xfrm>
            <a:off x="5925100" y="2629113"/>
            <a:ext cx="4841049" cy="646331"/>
          </a:xfrm>
          <a:prstGeom prst="rect">
            <a:avLst/>
          </a:prstGeom>
        </p:spPr>
        <p:txBody>
          <a:bodyPr wrap="square">
            <a:spAutoFit/>
          </a:bodyPr>
          <a:lstStyle/>
          <a:p>
            <a:r>
              <a:rPr lang="zh-CN" altLang="en-US" sz="3600" b="1" dirty="0">
                <a:ln w="6350">
                  <a:noFill/>
                </a:ln>
                <a:solidFill>
                  <a:schemeClr val="tx1">
                    <a:lumMod val="50000"/>
                    <a:lumOff val="50000"/>
                  </a:schemeClr>
                </a:solidFill>
                <a:latin typeface="Impact" panose="020B0806030902050204" pitchFamily="34" charset="0"/>
                <a:ea typeface="微软雅黑" panose="020B0503020204020204" charset="-122"/>
              </a:rPr>
              <a:t>作品展示</a:t>
            </a:r>
            <a:endParaRPr lang="zh-CN" altLang="en-US" sz="3600" b="1" dirty="0">
              <a:ln w="6350">
                <a:noFill/>
              </a:ln>
              <a:solidFill>
                <a:schemeClr val="tx1">
                  <a:lumMod val="50000"/>
                  <a:lumOff val="50000"/>
                </a:schemeClr>
              </a:solidFill>
              <a:latin typeface="Impact" panose="020B0806030902050204" pitchFamily="34" charset="0"/>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11"/>
          <p:cNvGrpSpPr/>
          <p:nvPr/>
        </p:nvGrpSpPr>
        <p:grpSpPr bwMode="auto">
          <a:xfrm>
            <a:off x="170152" y="881237"/>
            <a:ext cx="3695266" cy="45719"/>
            <a:chOff x="2190216" y="0"/>
            <a:chExt cx="4752528" cy="108012"/>
          </a:xfrm>
        </p:grpSpPr>
        <p:sp>
          <p:nvSpPr>
            <p:cNvPr id="6" name="矩形 5"/>
            <p:cNvSpPr/>
            <p:nvPr/>
          </p:nvSpPr>
          <p:spPr>
            <a:xfrm>
              <a:off x="2190216" y="0"/>
              <a:ext cx="1188131"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3378347" y="0"/>
              <a:ext cx="1188133"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4566480" y="0"/>
              <a:ext cx="1188131"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5754611" y="0"/>
              <a:ext cx="1188133"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 name="文本框 9"/>
          <p:cNvSpPr txBox="1"/>
          <p:nvPr/>
        </p:nvSpPr>
        <p:spPr>
          <a:xfrm>
            <a:off x="170152" y="173351"/>
            <a:ext cx="4311974" cy="707886"/>
          </a:xfrm>
          <a:prstGeom prst="rect">
            <a:avLst/>
          </a:prstGeom>
          <a:noFill/>
        </p:spPr>
        <p:txBody>
          <a:bodyPr wrap="square" rtlCol="0">
            <a:spAutoFit/>
          </a:bodyPr>
          <a:lstStyle/>
          <a:p>
            <a:r>
              <a:rPr lang="zh-CN" altLang="en-US" sz="3600" b="1" dirty="0">
                <a:latin typeface="微软雅黑" panose="020B0503020204020204" charset="-122"/>
                <a:ea typeface="微软雅黑" panose="020B0503020204020204" charset="-122"/>
              </a:rPr>
              <a:t>作品展示</a:t>
            </a:r>
            <a:r>
              <a:rPr lang="en-US" altLang="zh-CN" sz="40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演示视频</a:t>
            </a:r>
            <a:endParaRPr lang="zh-CN" altLang="en-US" sz="2900" b="1" dirty="0">
              <a:latin typeface="微软雅黑" panose="020B0503020204020204" charset="-122"/>
              <a:ea typeface="微软雅黑" panose="020B0503020204020204" charset="-122"/>
            </a:endParaRPr>
          </a:p>
        </p:txBody>
      </p:sp>
      <p:pic>
        <p:nvPicPr>
          <p:cNvPr id="2" name="演示视频">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845127" y="1081693"/>
            <a:ext cx="10106430" cy="5684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11"/>
          <p:cNvGrpSpPr/>
          <p:nvPr/>
        </p:nvGrpSpPr>
        <p:grpSpPr bwMode="auto">
          <a:xfrm>
            <a:off x="170152" y="881237"/>
            <a:ext cx="3695266" cy="45719"/>
            <a:chOff x="2190216" y="0"/>
            <a:chExt cx="4752528" cy="108012"/>
          </a:xfrm>
        </p:grpSpPr>
        <p:sp>
          <p:nvSpPr>
            <p:cNvPr id="6" name="矩形 5"/>
            <p:cNvSpPr/>
            <p:nvPr/>
          </p:nvSpPr>
          <p:spPr>
            <a:xfrm>
              <a:off x="2190216" y="0"/>
              <a:ext cx="1188131"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3378347" y="0"/>
              <a:ext cx="1188133"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4566480" y="0"/>
              <a:ext cx="1188131"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5754611" y="0"/>
              <a:ext cx="1188133"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 name="文本框 9"/>
          <p:cNvSpPr txBox="1"/>
          <p:nvPr/>
        </p:nvSpPr>
        <p:spPr>
          <a:xfrm>
            <a:off x="170152" y="173351"/>
            <a:ext cx="4311974" cy="707886"/>
          </a:xfrm>
          <a:prstGeom prst="rect">
            <a:avLst/>
          </a:prstGeom>
          <a:noFill/>
        </p:spPr>
        <p:txBody>
          <a:bodyPr wrap="square" rtlCol="0">
            <a:spAutoFit/>
          </a:bodyPr>
          <a:lstStyle/>
          <a:p>
            <a:r>
              <a:rPr lang="zh-CN" altLang="en-US" sz="3600" b="1" dirty="0">
                <a:latin typeface="微软雅黑" panose="020B0503020204020204" charset="-122"/>
                <a:ea typeface="微软雅黑" panose="020B0503020204020204" charset="-122"/>
              </a:rPr>
              <a:t>作品展示</a:t>
            </a:r>
            <a:r>
              <a:rPr lang="en-US" altLang="zh-CN" sz="40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精度分析</a:t>
            </a:r>
            <a:endParaRPr lang="zh-CN" altLang="en-US" sz="2900" b="1" dirty="0">
              <a:latin typeface="微软雅黑" panose="020B0503020204020204" charset="-122"/>
              <a:ea typeface="微软雅黑" panose="020B0503020204020204" charset="-122"/>
            </a:endParaRPr>
          </a:p>
        </p:txBody>
      </p:sp>
      <p:grpSp>
        <p:nvGrpSpPr>
          <p:cNvPr id="52" name="组合 51"/>
          <p:cNvGrpSpPr/>
          <p:nvPr/>
        </p:nvGrpSpPr>
        <p:grpSpPr>
          <a:xfrm>
            <a:off x="1294599" y="1423260"/>
            <a:ext cx="9291851" cy="1742091"/>
            <a:chOff x="1265203" y="1046457"/>
            <a:chExt cx="9291851" cy="1742091"/>
          </a:xfrm>
        </p:grpSpPr>
        <p:grpSp>
          <p:nvGrpSpPr>
            <p:cNvPr id="53" name="组合 52"/>
            <p:cNvGrpSpPr/>
            <p:nvPr/>
          </p:nvGrpSpPr>
          <p:grpSpPr>
            <a:xfrm>
              <a:off x="5340950" y="1046457"/>
              <a:ext cx="1703210" cy="458043"/>
              <a:chOff x="934649" y="3276783"/>
              <a:chExt cx="1601971" cy="876884"/>
            </a:xfrm>
          </p:grpSpPr>
          <p:sp>
            <p:nvSpPr>
              <p:cNvPr id="64" name="文本框 63"/>
              <p:cNvSpPr txBox="1"/>
              <p:nvPr/>
            </p:nvSpPr>
            <p:spPr>
              <a:xfrm>
                <a:off x="966960" y="3346804"/>
                <a:ext cx="1569660" cy="369334"/>
              </a:xfrm>
              <a:prstGeom prst="rect">
                <a:avLst/>
              </a:prstGeom>
              <a:noFill/>
            </p:spPr>
            <p:txBody>
              <a:bodyPr vert="horz" wrap="none" rtlCol="0">
                <a:spAutoFit/>
              </a:bodyPr>
              <a:lstStyle/>
              <a:p>
                <a:r>
                  <a:rPr lang="zh-CN" altLang="en-US">
                    <a:latin typeface="微软雅黑" panose="020B0503020204020204" charset="-122"/>
                    <a:ea typeface="微软雅黑" panose="020B0503020204020204" charset="-122"/>
                  </a:rPr>
                  <a:t>系统整体精度</a:t>
                </a:r>
                <a:endParaRPr lang="zh-CN" altLang="en-US">
                  <a:latin typeface="微软雅黑" panose="020B0503020204020204" charset="-122"/>
                  <a:ea typeface="微软雅黑" panose="020B0503020204020204" charset="-122"/>
                </a:endParaRPr>
              </a:p>
            </p:txBody>
          </p:sp>
          <p:sp>
            <p:nvSpPr>
              <p:cNvPr id="65" name="圆角矩形 6"/>
              <p:cNvSpPr/>
              <p:nvPr/>
            </p:nvSpPr>
            <p:spPr>
              <a:xfrm>
                <a:off x="934649" y="3276783"/>
                <a:ext cx="1536669" cy="8768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1265203" y="1996370"/>
              <a:ext cx="2200709" cy="765226"/>
              <a:chOff x="1066755" y="2369394"/>
              <a:chExt cx="2069899" cy="393077"/>
            </a:xfrm>
          </p:grpSpPr>
          <p:sp>
            <p:nvSpPr>
              <p:cNvPr id="62" name="文本框 61"/>
              <p:cNvSpPr txBox="1"/>
              <p:nvPr/>
            </p:nvSpPr>
            <p:spPr>
              <a:xfrm>
                <a:off x="1105329" y="2393139"/>
                <a:ext cx="2031325" cy="369332"/>
              </a:xfrm>
              <a:prstGeom prst="rect">
                <a:avLst/>
              </a:prstGeom>
              <a:noFill/>
              <a:ln>
                <a:noFill/>
              </a:ln>
            </p:spPr>
            <p:txBody>
              <a:bodyPr vert="horz" wrap="none" rtlCol="0">
                <a:spAutoFit/>
              </a:bodyPr>
              <a:lstStyle/>
              <a:p>
                <a:r>
                  <a:rPr lang="zh-CN" altLang="en-US" dirty="0">
                    <a:latin typeface="微软雅黑" panose="020B0503020204020204" charset="-122"/>
                    <a:ea typeface="微软雅黑" panose="020B0503020204020204" charset="-122"/>
                  </a:rPr>
                  <a:t>视觉系统重建精度</a:t>
                </a:r>
                <a:endParaRPr lang="zh-CN" altLang="en-US" dirty="0">
                  <a:latin typeface="微软雅黑" panose="020B0503020204020204" charset="-122"/>
                  <a:ea typeface="微软雅黑" panose="020B0503020204020204" charset="-122"/>
                </a:endParaRPr>
              </a:p>
            </p:txBody>
          </p:sp>
          <p:sp>
            <p:nvSpPr>
              <p:cNvPr id="63" name="圆角矩形 39"/>
              <p:cNvSpPr/>
              <p:nvPr/>
            </p:nvSpPr>
            <p:spPr>
              <a:xfrm>
                <a:off x="1066755" y="2369394"/>
                <a:ext cx="1968569" cy="23103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5147359" y="2018607"/>
              <a:ext cx="1753673" cy="769941"/>
              <a:chOff x="697972" y="2378741"/>
              <a:chExt cx="1649435" cy="395499"/>
            </a:xfrm>
          </p:grpSpPr>
          <p:sp>
            <p:nvSpPr>
              <p:cNvPr id="60" name="文本框 59"/>
              <p:cNvSpPr txBox="1"/>
              <p:nvPr/>
            </p:nvSpPr>
            <p:spPr>
              <a:xfrm>
                <a:off x="777747" y="2404908"/>
                <a:ext cx="1569660" cy="369332"/>
              </a:xfrm>
              <a:prstGeom prst="rect">
                <a:avLst/>
              </a:prstGeom>
              <a:noFill/>
            </p:spPr>
            <p:txBody>
              <a:bodyPr vert="horz" wrap="none" rtlCol="0">
                <a:spAutoFit/>
              </a:bodyPr>
              <a:lstStyle/>
              <a:p>
                <a:r>
                  <a:rPr lang="zh-CN" altLang="en-US" dirty="0">
                    <a:latin typeface="微软雅黑" panose="020B0503020204020204" charset="-122"/>
                    <a:ea typeface="微软雅黑" panose="020B0503020204020204" charset="-122"/>
                  </a:rPr>
                  <a:t>手眼标定精度</a:t>
                </a:r>
                <a:endParaRPr lang="zh-CN" altLang="en-US" dirty="0">
                  <a:latin typeface="微软雅黑" panose="020B0503020204020204" charset="-122"/>
                  <a:ea typeface="微软雅黑" panose="020B0503020204020204" charset="-122"/>
                </a:endParaRPr>
              </a:p>
            </p:txBody>
          </p:sp>
          <p:sp>
            <p:nvSpPr>
              <p:cNvPr id="61" name="圆角矩形 42"/>
              <p:cNvSpPr/>
              <p:nvPr/>
            </p:nvSpPr>
            <p:spPr>
              <a:xfrm>
                <a:off x="697972" y="2378741"/>
                <a:ext cx="1606816" cy="26968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8848692" y="2042594"/>
              <a:ext cx="1708362" cy="512505"/>
              <a:chOff x="7371724" y="2801826"/>
              <a:chExt cx="1606816" cy="263261"/>
            </a:xfrm>
          </p:grpSpPr>
          <p:sp>
            <p:nvSpPr>
              <p:cNvPr id="58" name="矩形 57"/>
              <p:cNvSpPr/>
              <p:nvPr/>
            </p:nvSpPr>
            <p:spPr>
              <a:xfrm>
                <a:off x="7709189" y="2838863"/>
                <a:ext cx="1032057" cy="189186"/>
              </a:xfrm>
              <a:prstGeom prst="rect">
                <a:avLst/>
              </a:prstGeom>
            </p:spPr>
            <p:txBody>
              <a:bodyPr wrap="none">
                <a:spAutoFit/>
              </a:bodyPr>
              <a:lstStyle/>
              <a:p>
                <a:r>
                  <a:rPr lang="zh-CN" altLang="en-US" dirty="0">
                    <a:latin typeface="微软雅黑" panose="020B0503020204020204" charset="-122"/>
                    <a:ea typeface="微软雅黑" panose="020B0503020204020204" charset="-122"/>
                  </a:rPr>
                  <a:t>抓取精度</a:t>
                </a:r>
                <a:endParaRPr lang="zh-CN" altLang="en-US" dirty="0">
                  <a:latin typeface="微软雅黑" panose="020B0503020204020204" charset="-122"/>
                  <a:ea typeface="微软雅黑" panose="020B0503020204020204" charset="-122"/>
                </a:endParaRPr>
              </a:p>
            </p:txBody>
          </p:sp>
          <p:sp>
            <p:nvSpPr>
              <p:cNvPr id="59" name="圆角矩形 45"/>
              <p:cNvSpPr/>
              <p:nvPr/>
            </p:nvSpPr>
            <p:spPr>
              <a:xfrm>
                <a:off x="7371724" y="2801826"/>
                <a:ext cx="1606816" cy="26326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左大括号 56"/>
            <p:cNvSpPr/>
            <p:nvPr/>
          </p:nvSpPr>
          <p:spPr>
            <a:xfrm rot="5400000">
              <a:off x="6033781" y="-2051234"/>
              <a:ext cx="248118" cy="76255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grpSp>
      <p:sp>
        <p:nvSpPr>
          <p:cNvPr id="66" name="矩形 65"/>
          <p:cNvSpPr/>
          <p:nvPr/>
        </p:nvSpPr>
        <p:spPr>
          <a:xfrm>
            <a:off x="1276061" y="4898502"/>
            <a:ext cx="2033905" cy="386080"/>
          </a:xfrm>
          <a:prstGeom prst="rect">
            <a:avLst/>
          </a:prstGeom>
        </p:spPr>
        <p:txBody>
          <a:bodyPr wrap="none">
            <a:spAutoFit/>
          </a:bodyPr>
          <a:lstStyle/>
          <a:p>
            <a:pPr algn="ctr">
              <a:lnSpc>
                <a:spcPts val="2300"/>
              </a:lnSpc>
            </a:pPr>
            <a:r>
              <a:rPr lang="zh-CN" altLang="en-US" b="1">
                <a:latin typeface="微软雅黑" panose="020B0503020204020204" charset="-122"/>
                <a:ea typeface="微软雅黑" panose="020B0503020204020204" charset="-122"/>
              </a:rPr>
              <a:t>标准差：</a:t>
            </a:r>
            <a:r>
              <a:rPr lang="en-US" altLang="zh-CN" b="1">
                <a:latin typeface="微软雅黑" panose="020B0503020204020204" charset="-122"/>
                <a:ea typeface="微软雅黑" panose="020B0503020204020204" charset="-122"/>
              </a:rPr>
              <a:t>1.43mm</a:t>
            </a:r>
            <a:endParaRPr lang="zh-CN" altLang="en-US" b="1">
              <a:latin typeface="微软雅黑" panose="020B0503020204020204" charset="-122"/>
              <a:ea typeface="微软雅黑" panose="020B0503020204020204" charset="-122"/>
            </a:endParaRPr>
          </a:p>
        </p:txBody>
      </p:sp>
      <p:pic>
        <p:nvPicPr>
          <p:cNvPr id="67" name="图片 66"/>
          <p:cNvPicPr/>
          <p:nvPr/>
        </p:nvPicPr>
        <p:blipFill>
          <a:blip r:embed="rId1"/>
          <a:stretch>
            <a:fillRect/>
          </a:stretch>
        </p:blipFill>
        <p:spPr>
          <a:xfrm>
            <a:off x="5176600" y="3191360"/>
            <a:ext cx="1797050" cy="1354455"/>
          </a:xfrm>
          <a:prstGeom prst="rect">
            <a:avLst/>
          </a:prstGeom>
        </p:spPr>
      </p:pic>
      <p:sp>
        <p:nvSpPr>
          <p:cNvPr id="68" name="矩形 67"/>
          <p:cNvSpPr/>
          <p:nvPr/>
        </p:nvSpPr>
        <p:spPr>
          <a:xfrm>
            <a:off x="4874183" y="4898502"/>
            <a:ext cx="2578735" cy="368300"/>
          </a:xfrm>
          <a:prstGeom prst="rect">
            <a:avLst/>
          </a:prstGeom>
        </p:spPr>
        <p:txBody>
          <a:bodyPr wrap="none">
            <a:spAutoFit/>
          </a:bodyPr>
          <a:lstStyle/>
          <a:p>
            <a:r>
              <a:rPr lang="zh-CN" altLang="en-US" b="1" dirty="0">
                <a:latin typeface="微软雅黑" panose="020B0503020204020204" charset="-122"/>
                <a:ea typeface="微软雅黑" panose="020B0503020204020204" charset="-122"/>
                <a:cs typeface="Times New Roman" panose="02020603050405020304" pitchFamily="18" charset="0"/>
              </a:rPr>
              <a:t>匹配</a:t>
            </a:r>
            <a:r>
              <a:rPr lang="zh-CN" altLang="zh-CN" b="1" dirty="0">
                <a:latin typeface="微软雅黑" panose="020B0503020204020204" charset="-122"/>
                <a:ea typeface="微软雅黑" panose="020B0503020204020204" charset="-122"/>
                <a:cs typeface="Times New Roman" panose="02020603050405020304" pitchFamily="18" charset="0"/>
              </a:rPr>
              <a:t>误差均值</a:t>
            </a:r>
            <a:r>
              <a:rPr lang="zh-CN" altLang="en-US" b="1" dirty="0">
                <a:latin typeface="微软雅黑" panose="020B0503020204020204" charset="-122"/>
                <a:ea typeface="微软雅黑" panose="020B0503020204020204" charset="-122"/>
                <a:cs typeface="Times New Roman" panose="02020603050405020304" pitchFamily="18" charset="0"/>
              </a:rPr>
              <a:t>：</a:t>
            </a:r>
            <a:r>
              <a:rPr lang="en-US" altLang="zh-CN" b="1" dirty="0">
                <a:latin typeface="微软雅黑" panose="020B0503020204020204" charset="-122"/>
                <a:ea typeface="微软雅黑" panose="020B0503020204020204" charset="-122"/>
                <a:cs typeface="Times New Roman" panose="02020603050405020304" pitchFamily="18" charset="0"/>
              </a:rPr>
              <a:t>1.5</a:t>
            </a:r>
            <a:r>
              <a:rPr lang="en-US" altLang="zh-CN" b="1" dirty="0">
                <a:latin typeface="微软雅黑" panose="020B0503020204020204" charset="-122"/>
                <a:ea typeface="微软雅黑" panose="020B0503020204020204" charset="-122"/>
              </a:rPr>
              <a:t>mm</a:t>
            </a:r>
            <a:endParaRPr lang="zh-CN" altLang="en-US" b="1" dirty="0">
              <a:latin typeface="微软雅黑" panose="020B0503020204020204" charset="-122"/>
              <a:ea typeface="微软雅黑" panose="020B0503020204020204" charset="-122"/>
            </a:endParaRPr>
          </a:p>
        </p:txBody>
      </p:sp>
      <p:sp>
        <p:nvSpPr>
          <p:cNvPr id="69" name="矩形 68"/>
          <p:cNvSpPr/>
          <p:nvPr/>
        </p:nvSpPr>
        <p:spPr>
          <a:xfrm>
            <a:off x="8338639" y="4207869"/>
            <a:ext cx="1107996" cy="369332"/>
          </a:xfrm>
          <a:prstGeom prst="rect">
            <a:avLst/>
          </a:prstGeom>
        </p:spPr>
        <p:txBody>
          <a:bodyPr wrap="none">
            <a:spAutoFit/>
          </a:bodyPr>
          <a:lstStyle/>
          <a:p>
            <a:r>
              <a:rPr lang="zh-CN" altLang="zh-CN" b="1" dirty="0">
                <a:latin typeface="微软雅黑" panose="020B0503020204020204" charset="-122"/>
                <a:ea typeface="微软雅黑" panose="020B0503020204020204" charset="-122"/>
                <a:cs typeface="Times New Roman" panose="02020603050405020304" pitchFamily="18" charset="0"/>
              </a:rPr>
              <a:t>角度误差</a:t>
            </a:r>
            <a:endParaRPr lang="zh-CN" altLang="en-US" b="1" dirty="0">
              <a:latin typeface="微软雅黑" panose="020B0503020204020204" charset="-122"/>
              <a:ea typeface="微软雅黑" panose="020B0503020204020204" charset="-122"/>
            </a:endParaRPr>
          </a:p>
        </p:txBody>
      </p:sp>
      <p:sp>
        <p:nvSpPr>
          <p:cNvPr id="70" name="矩形 69"/>
          <p:cNvSpPr/>
          <p:nvPr/>
        </p:nvSpPr>
        <p:spPr>
          <a:xfrm>
            <a:off x="9256882" y="4219575"/>
            <a:ext cx="1444625" cy="368300"/>
          </a:xfrm>
          <a:prstGeom prst="rect">
            <a:avLst/>
          </a:prstGeom>
        </p:spPr>
        <p:txBody>
          <a:bodyPr wrap="none">
            <a:spAutoFit/>
          </a:bodyPr>
          <a:lstStyle/>
          <a:p>
            <a:r>
              <a:rPr lang="zh-CN" altLang="zh-CN" b="1">
                <a:latin typeface="微软雅黑" panose="020B0503020204020204" charset="-122"/>
                <a:ea typeface="微软雅黑" panose="020B0503020204020204" charset="-122"/>
                <a:cs typeface="Times New Roman" panose="02020603050405020304" pitchFamily="18" charset="0"/>
              </a:rPr>
              <a:t>均值</a:t>
            </a:r>
            <a:r>
              <a:rPr lang="zh-CN" altLang="en-US" b="1">
                <a:latin typeface="微软雅黑" panose="020B0503020204020204" charset="-122"/>
                <a:ea typeface="微软雅黑" panose="020B0503020204020204" charset="-122"/>
                <a:cs typeface="Times New Roman" panose="02020603050405020304" pitchFamily="18" charset="0"/>
              </a:rPr>
              <a:t>：</a:t>
            </a:r>
            <a:r>
              <a:rPr lang="en-US" altLang="zh-CN" b="1">
                <a:latin typeface="微软雅黑" panose="020B0503020204020204" charset="-122"/>
                <a:ea typeface="微软雅黑" panose="020B0503020204020204" charset="-122"/>
              </a:rPr>
              <a:t>0.8</a:t>
            </a:r>
            <a:r>
              <a:rPr lang="zh-CN" altLang="en-US" b="1">
                <a:latin typeface="微软雅黑" panose="020B0503020204020204" charset="-122"/>
                <a:ea typeface="微软雅黑" panose="020B0503020204020204" charset="-122"/>
                <a:cs typeface="Times New Roman" panose="02020603050405020304" pitchFamily="18" charset="0"/>
              </a:rPr>
              <a:t>度</a:t>
            </a:r>
            <a:endParaRPr lang="zh-CN" altLang="en-US" b="1">
              <a:latin typeface="微软雅黑" panose="020B0503020204020204" charset="-122"/>
              <a:ea typeface="微软雅黑" panose="020B0503020204020204" charset="-122"/>
            </a:endParaRPr>
          </a:p>
        </p:txBody>
      </p:sp>
      <p:pic>
        <p:nvPicPr>
          <p:cNvPr id="71" name="图片 70"/>
          <p:cNvPicPr>
            <a:picLocks noChangeAspect="1"/>
          </p:cNvPicPr>
          <p:nvPr/>
        </p:nvPicPr>
        <p:blipFill rotWithShape="1">
          <a:blip r:embed="rId2" cstate="print">
            <a:extLst>
              <a:ext uri="{28A0092B-C50C-407E-A947-70E740481C1C}">
                <a14:useLocalDpi xmlns:a14="http://schemas.microsoft.com/office/drawing/2010/main" val="0"/>
              </a:ext>
            </a:extLst>
          </a:blip>
          <a:srcRect l="22091" t="1876"/>
          <a:stretch>
            <a:fillRect/>
          </a:stretch>
        </p:blipFill>
        <p:spPr>
          <a:xfrm>
            <a:off x="1294765" y="3298825"/>
            <a:ext cx="1981200" cy="1353820"/>
          </a:xfrm>
          <a:prstGeom prst="rect">
            <a:avLst/>
          </a:prstGeom>
        </p:spPr>
      </p:pic>
      <p:sp>
        <p:nvSpPr>
          <p:cNvPr id="72" name="矩形 71"/>
          <p:cNvSpPr/>
          <p:nvPr/>
        </p:nvSpPr>
        <p:spPr>
          <a:xfrm>
            <a:off x="8351339" y="3534769"/>
            <a:ext cx="1097280" cy="368300"/>
          </a:xfrm>
          <a:prstGeom prst="rect">
            <a:avLst/>
          </a:prstGeom>
        </p:spPr>
        <p:txBody>
          <a:bodyPr wrap="none">
            <a:spAutoFit/>
          </a:bodyPr>
          <a:lstStyle/>
          <a:p>
            <a:r>
              <a:rPr lang="zh-CN" altLang="zh-CN" b="1" dirty="0">
                <a:latin typeface="微软雅黑" panose="020B0503020204020204" charset="-122"/>
                <a:ea typeface="微软雅黑" panose="020B0503020204020204" charset="-122"/>
                <a:cs typeface="Times New Roman" panose="02020603050405020304" pitchFamily="18" charset="0"/>
              </a:rPr>
              <a:t>抓取误差</a:t>
            </a:r>
            <a:endParaRPr lang="zh-CN" altLang="en-US" b="1" dirty="0">
              <a:latin typeface="微软雅黑" panose="020B0503020204020204" charset="-122"/>
              <a:ea typeface="微软雅黑" panose="020B0503020204020204" charset="-122"/>
            </a:endParaRPr>
          </a:p>
        </p:txBody>
      </p:sp>
      <p:sp>
        <p:nvSpPr>
          <p:cNvPr id="73" name="矩形 72"/>
          <p:cNvSpPr/>
          <p:nvPr/>
        </p:nvSpPr>
        <p:spPr>
          <a:xfrm>
            <a:off x="9421982" y="3298825"/>
            <a:ext cx="1824355" cy="922020"/>
          </a:xfrm>
          <a:prstGeom prst="rect">
            <a:avLst/>
          </a:prstGeom>
        </p:spPr>
        <p:txBody>
          <a:bodyPr wrap="none">
            <a:spAutoFit/>
          </a:bodyPr>
          <a:lstStyle/>
          <a:p>
            <a:r>
              <a:rPr lang="en-US" altLang="zh-CN" b="1" dirty="0">
                <a:latin typeface="微软雅黑" panose="020B0503020204020204" charset="-122"/>
                <a:ea typeface="微软雅黑" panose="020B0503020204020204" charset="-122"/>
              </a:rPr>
              <a:t>X</a:t>
            </a:r>
            <a:r>
              <a:rPr lang="zh-CN" altLang="en-US" b="1" dirty="0">
                <a:latin typeface="微软雅黑" panose="020B0503020204020204" charset="-122"/>
                <a:ea typeface="微软雅黑" panose="020B0503020204020204" charset="-122"/>
              </a:rPr>
              <a:t>方向：</a:t>
            </a:r>
            <a:r>
              <a:rPr lang="en-US" altLang="zh-CN" b="1" dirty="0">
                <a:latin typeface="微软雅黑" panose="020B0503020204020204" charset="-122"/>
                <a:ea typeface="微软雅黑" panose="020B0503020204020204" charset="-122"/>
              </a:rPr>
              <a:t>0.5mm</a:t>
            </a:r>
            <a:endParaRPr lang="en-US" altLang="zh-CN" b="1" dirty="0">
              <a:latin typeface="微软雅黑" panose="020B0503020204020204" charset="-122"/>
              <a:ea typeface="微软雅黑" panose="020B0503020204020204" charset="-122"/>
            </a:endParaRPr>
          </a:p>
          <a:p>
            <a:r>
              <a:rPr lang="en-US" altLang="zh-CN" b="1" dirty="0">
                <a:latin typeface="微软雅黑" panose="020B0503020204020204" charset="-122"/>
                <a:ea typeface="微软雅黑" panose="020B0503020204020204" charset="-122"/>
              </a:rPr>
              <a:t>Y</a:t>
            </a:r>
            <a:r>
              <a:rPr lang="zh-CN" altLang="en-US" b="1" dirty="0">
                <a:latin typeface="微软雅黑" panose="020B0503020204020204" charset="-122"/>
                <a:ea typeface="微软雅黑" panose="020B0503020204020204" charset="-122"/>
              </a:rPr>
              <a:t>方向：</a:t>
            </a:r>
            <a:r>
              <a:rPr lang="en-US" altLang="zh-CN" b="1" dirty="0">
                <a:latin typeface="微软雅黑" panose="020B0503020204020204" charset="-122"/>
                <a:ea typeface="微软雅黑" panose="020B0503020204020204" charset="-122"/>
              </a:rPr>
              <a:t>0.5mm</a:t>
            </a:r>
            <a:endParaRPr lang="en-US" altLang="zh-CN" b="1" dirty="0">
              <a:latin typeface="微软雅黑" panose="020B0503020204020204" charset="-122"/>
              <a:ea typeface="微软雅黑" panose="020B0503020204020204" charset="-122"/>
            </a:endParaRPr>
          </a:p>
          <a:p>
            <a:r>
              <a:rPr lang="en-US" altLang="zh-CN" b="1" dirty="0">
                <a:latin typeface="微软雅黑" panose="020B0503020204020204" charset="-122"/>
                <a:ea typeface="微软雅黑" panose="020B0503020204020204" charset="-122"/>
              </a:rPr>
              <a:t>Z</a:t>
            </a:r>
            <a:r>
              <a:rPr lang="zh-CN" altLang="en-US" b="1" dirty="0">
                <a:latin typeface="微软雅黑" panose="020B0503020204020204" charset="-122"/>
                <a:ea typeface="微软雅黑" panose="020B0503020204020204" charset="-122"/>
              </a:rPr>
              <a:t>方向：</a:t>
            </a:r>
            <a:r>
              <a:rPr lang="en-US" altLang="zh-CN" b="1" dirty="0">
                <a:latin typeface="微软雅黑" panose="020B0503020204020204" charset="-122"/>
                <a:ea typeface="微软雅黑" panose="020B0503020204020204" charset="-122"/>
              </a:rPr>
              <a:t>2mm</a:t>
            </a:r>
            <a:endParaRPr lang="en-US" altLang="zh-CN" b="1" dirty="0">
              <a:latin typeface="微软雅黑" panose="020B0503020204020204" charset="-122"/>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27468" y="3413719"/>
            <a:ext cx="11184565" cy="72008"/>
            <a:chOff x="2190216" y="0"/>
            <a:chExt cx="7128792" cy="108012"/>
          </a:xfrm>
        </p:grpSpPr>
        <p:sp>
          <p:nvSpPr>
            <p:cNvPr id="8" name="矩形 7"/>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9" name="矩形 8"/>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0" name="矩形 9"/>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1" name="矩形 10"/>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2" name="矩形 11"/>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3" name="矩形 12"/>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grpSp>
      <p:sp>
        <p:nvSpPr>
          <p:cNvPr id="14" name="矩形 13"/>
          <p:cNvSpPr/>
          <p:nvPr/>
        </p:nvSpPr>
        <p:spPr>
          <a:xfrm>
            <a:off x="3026891" y="2490839"/>
            <a:ext cx="2889703" cy="994888"/>
          </a:xfrm>
          <a:prstGeom prst="rect">
            <a:avLst/>
          </a:prstGeom>
        </p:spPr>
        <p:txBody>
          <a:bodyPr wrap="square">
            <a:spAutoFit/>
          </a:bodyPr>
          <a:lstStyle/>
          <a:p>
            <a:pPr algn="ctr"/>
            <a:r>
              <a:rPr lang="en-US" altLang="zh-CN" sz="5865" dirty="0">
                <a:ln w="6350">
                  <a:noFill/>
                </a:ln>
                <a:solidFill>
                  <a:schemeClr val="bg1">
                    <a:lumMod val="50000"/>
                  </a:schemeClr>
                </a:solidFill>
                <a:latin typeface="Impact" panose="020B0806030902050204" pitchFamily="34" charset="0"/>
                <a:ea typeface="微软雅黑" panose="020B0503020204020204" charset="-122"/>
              </a:rPr>
              <a:t>PART5</a:t>
            </a:r>
            <a:endParaRPr lang="zh-CN" altLang="en-US" sz="5865" dirty="0">
              <a:ln w="6350">
                <a:noFill/>
              </a:ln>
              <a:solidFill>
                <a:schemeClr val="bg1">
                  <a:lumMod val="50000"/>
                </a:schemeClr>
              </a:solidFill>
              <a:latin typeface="Impact" panose="020B0806030902050204" pitchFamily="34" charset="0"/>
              <a:ea typeface="微软雅黑" panose="020B0503020204020204" charset="-122"/>
            </a:endParaRPr>
          </a:p>
        </p:txBody>
      </p:sp>
      <p:sp>
        <p:nvSpPr>
          <p:cNvPr id="15" name="矩形 14"/>
          <p:cNvSpPr/>
          <p:nvPr/>
        </p:nvSpPr>
        <p:spPr>
          <a:xfrm>
            <a:off x="5630529" y="2629114"/>
            <a:ext cx="4841049" cy="646331"/>
          </a:xfrm>
          <a:prstGeom prst="rect">
            <a:avLst/>
          </a:prstGeom>
        </p:spPr>
        <p:txBody>
          <a:bodyPr wrap="square">
            <a:spAutoFit/>
          </a:bodyPr>
          <a:lstStyle/>
          <a:p>
            <a:r>
              <a:rPr lang="zh-CN" altLang="en-US" sz="3600" b="1" dirty="0">
                <a:ln w="6350">
                  <a:noFill/>
                </a:ln>
                <a:solidFill>
                  <a:schemeClr val="tx1">
                    <a:lumMod val="50000"/>
                    <a:lumOff val="50000"/>
                  </a:schemeClr>
                </a:solidFill>
                <a:latin typeface="Impact" panose="020B0806030902050204" pitchFamily="34" charset="0"/>
                <a:ea typeface="微软雅黑" panose="020B0503020204020204" charset="-122"/>
              </a:rPr>
              <a:t>总结与展望</a:t>
            </a:r>
            <a:endParaRPr lang="zh-CN" altLang="en-US" sz="3600" b="1" dirty="0">
              <a:ln w="6350">
                <a:noFill/>
              </a:ln>
              <a:solidFill>
                <a:schemeClr val="tx1">
                  <a:lumMod val="50000"/>
                  <a:lumOff val="50000"/>
                </a:schemeClr>
              </a:solidFill>
              <a:latin typeface="Impact" panose="020B0806030902050204" pitchFamily="34" charset="0"/>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
          <p:cNvGrpSpPr/>
          <p:nvPr/>
        </p:nvGrpSpPr>
        <p:grpSpPr bwMode="auto">
          <a:xfrm>
            <a:off x="738188" y="1100138"/>
            <a:ext cx="4083050" cy="65087"/>
            <a:chOff x="2190216" y="0"/>
            <a:chExt cx="4752528" cy="108012"/>
          </a:xfrm>
        </p:grpSpPr>
        <p:sp>
          <p:nvSpPr>
            <p:cNvPr id="6" name="矩形 5"/>
            <p:cNvSpPr/>
            <p:nvPr/>
          </p:nvSpPr>
          <p:spPr>
            <a:xfrm>
              <a:off x="2190216" y="0"/>
              <a:ext cx="1188131"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3378347" y="0"/>
              <a:ext cx="1188133"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4566480" y="0"/>
              <a:ext cx="1188131"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5754611" y="0"/>
              <a:ext cx="1188133"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 name="文本框 9"/>
          <p:cNvSpPr txBox="1"/>
          <p:nvPr/>
        </p:nvSpPr>
        <p:spPr>
          <a:xfrm>
            <a:off x="634279" y="392252"/>
            <a:ext cx="5551776" cy="707886"/>
          </a:xfrm>
          <a:prstGeom prst="rect">
            <a:avLst/>
          </a:prstGeom>
          <a:noFill/>
        </p:spPr>
        <p:txBody>
          <a:bodyPr wrap="square" rtlCol="0">
            <a:spAutoFit/>
          </a:bodyPr>
          <a:lstStyle/>
          <a:p>
            <a:r>
              <a:rPr lang="zh-CN" altLang="en-US" sz="3600" b="1" dirty="0">
                <a:latin typeface="微软雅黑" panose="020B0503020204020204" charset="-122"/>
                <a:ea typeface="微软雅黑" panose="020B0503020204020204" charset="-122"/>
              </a:rPr>
              <a:t>总结与展望</a:t>
            </a:r>
            <a:r>
              <a:rPr lang="en-US" altLang="zh-CN" sz="40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研发过程总结</a:t>
            </a:r>
            <a:endParaRPr lang="zh-CN" altLang="en-US" sz="2900" b="1" dirty="0">
              <a:latin typeface="微软雅黑" panose="020B0503020204020204" charset="-122"/>
              <a:ea typeface="微软雅黑" panose="020B0503020204020204" charset="-122"/>
            </a:endParaRPr>
          </a:p>
        </p:txBody>
      </p:sp>
      <p:sp>
        <p:nvSpPr>
          <p:cNvPr id="11" name="文本框 10"/>
          <p:cNvSpPr txBox="1"/>
          <p:nvPr/>
        </p:nvSpPr>
        <p:spPr>
          <a:xfrm>
            <a:off x="738186" y="1582165"/>
            <a:ext cx="9670017" cy="2308324"/>
          </a:xfrm>
          <a:prstGeom prst="rect">
            <a:avLst/>
          </a:prstGeom>
          <a:noFill/>
        </p:spPr>
        <p:txBody>
          <a:bodyPr wrap="square">
            <a:spAutoFit/>
          </a:bodyPr>
          <a:lstStyle/>
          <a:p>
            <a:r>
              <a:rPr lang="zh-CN" altLang="en-US" sz="2000" b="1" dirty="0">
                <a:latin typeface="微软雅黑" panose="020B0503020204020204" charset="-122"/>
                <a:ea typeface="微软雅黑" panose="020B0503020204020204" charset="-122"/>
              </a:rPr>
              <a:t>研发过程问题：</a:t>
            </a:r>
            <a:endParaRPr lang="en-US" altLang="zh-CN" sz="2000" b="1" dirty="0">
              <a:latin typeface="微软雅黑" panose="020B0503020204020204" charset="-122"/>
              <a:ea typeface="微软雅黑" panose="020B0503020204020204" charset="-122"/>
            </a:endParaRPr>
          </a:p>
          <a:p>
            <a:endParaRPr lang="en-US" altLang="zh-CN" sz="2000" b="1" dirty="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rPr>
              <a:t>对采集到的点云处理以后采用点云配准的方法进行抓取点与抓取姿态的计算，由于平面点云较为稀疏且一致性较差，计算结果不精准。</a:t>
            </a:r>
            <a:endParaRPr lang="en-US" altLang="zh-CN" sz="2000" dirty="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rPr>
              <a:t>对质量较差的点云数据进行二维映射，求解抓取姿态，逆映射求解抓取点，效果较差</a:t>
            </a:r>
            <a:endParaRPr lang="en-US" altLang="zh-CN" sz="2000" dirty="0">
              <a:latin typeface="微软雅黑" panose="020B0503020204020204" charset="-122"/>
              <a:ea typeface="微软雅黑" panose="020B0503020204020204" charset="-122"/>
            </a:endParaRPr>
          </a:p>
          <a:p>
            <a:endParaRPr lang="zh-CN" altLang="en-US" sz="2400" dirty="0">
              <a:latin typeface="微软雅黑" panose="020B0503020204020204" charset="-122"/>
              <a:ea typeface="微软雅黑" panose="020B0503020204020204" charset="-122"/>
            </a:endParaRPr>
          </a:p>
        </p:txBody>
      </p:sp>
      <p:sp>
        <p:nvSpPr>
          <p:cNvPr id="14" name="文本框 13"/>
          <p:cNvSpPr txBox="1"/>
          <p:nvPr/>
        </p:nvSpPr>
        <p:spPr>
          <a:xfrm>
            <a:off x="752475" y="3821661"/>
            <a:ext cx="9655728" cy="2000548"/>
          </a:xfrm>
          <a:prstGeom prst="rect">
            <a:avLst/>
          </a:prstGeom>
          <a:noFill/>
        </p:spPr>
        <p:txBody>
          <a:bodyPr wrap="square">
            <a:spAutoFit/>
          </a:bodyPr>
          <a:lstStyle/>
          <a:p>
            <a:r>
              <a:rPr lang="zh-CN" altLang="en-US" sz="2000" b="1" dirty="0">
                <a:latin typeface="微软雅黑" panose="020B0503020204020204" charset="-122"/>
                <a:ea typeface="微软雅黑" panose="020B0503020204020204" charset="-122"/>
              </a:rPr>
              <a:t>开发板及摄像头影响：</a:t>
            </a:r>
            <a:endParaRPr lang="en-US" altLang="zh-CN" sz="2000" b="1" dirty="0">
              <a:latin typeface="微软雅黑" panose="020B0503020204020204" charset="-122"/>
              <a:ea typeface="微软雅黑" panose="020B0503020204020204" charset="-122"/>
            </a:endParaRPr>
          </a:p>
          <a:p>
            <a:endParaRPr lang="en-US" altLang="zh-CN" sz="2000" b="1" dirty="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rPr>
              <a:t>摄像头没有给出接口（内参调整）进行进一步改进优化</a:t>
            </a:r>
            <a:endParaRPr lang="en-US" altLang="zh-CN" sz="2000" dirty="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rPr>
              <a:t>摄像头输出点云质量较差</a:t>
            </a:r>
            <a:endParaRPr lang="en-US" altLang="zh-CN" sz="2000" dirty="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rPr>
              <a:t>开发板运行内存较小，</a:t>
            </a:r>
            <a:r>
              <a:rPr lang="en-US" altLang="zh-CN" sz="2000" dirty="0">
                <a:latin typeface="微软雅黑" panose="020B0503020204020204" charset="-122"/>
                <a:ea typeface="微软雅黑" panose="020B0503020204020204" charset="-122"/>
              </a:rPr>
              <a:t>PCL</a:t>
            </a:r>
            <a:r>
              <a:rPr lang="zh-CN" altLang="en-US" sz="2000" dirty="0">
                <a:latin typeface="微软雅黑" panose="020B0503020204020204" charset="-122"/>
                <a:ea typeface="微软雅黑" panose="020B0503020204020204" charset="-122"/>
              </a:rPr>
              <a:t>库加载较慢，系统容易崩溃，需要频繁重新启动。</a:t>
            </a:r>
            <a:endParaRPr lang="en-US" altLang="zh-CN" sz="2000" dirty="0">
              <a:latin typeface="微软雅黑" panose="020B0503020204020204" charset="-122"/>
              <a:ea typeface="微软雅黑" panose="020B0503020204020204" charset="-122"/>
            </a:endParaRPr>
          </a:p>
          <a:p>
            <a:pPr marL="342900" indent="-342900">
              <a:buFont typeface="Wingdings" panose="05000000000000000000" pitchFamily="2" charset="2"/>
              <a:buChar char="Ø"/>
            </a:pPr>
            <a:endParaRPr lang="zh-CN" altLang="en-US" sz="2400" dirty="0">
              <a:latin typeface="微软雅黑" panose="020B0503020204020204" charset="-122"/>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
          <p:cNvGrpSpPr/>
          <p:nvPr/>
        </p:nvGrpSpPr>
        <p:grpSpPr bwMode="auto">
          <a:xfrm>
            <a:off x="738188" y="1100138"/>
            <a:ext cx="4083050" cy="65087"/>
            <a:chOff x="2190216" y="0"/>
            <a:chExt cx="4752528" cy="108012"/>
          </a:xfrm>
        </p:grpSpPr>
        <p:sp>
          <p:nvSpPr>
            <p:cNvPr id="6" name="矩形 5"/>
            <p:cNvSpPr/>
            <p:nvPr/>
          </p:nvSpPr>
          <p:spPr>
            <a:xfrm>
              <a:off x="2190216" y="0"/>
              <a:ext cx="1188131"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3378347" y="0"/>
              <a:ext cx="1188133"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4566480" y="0"/>
              <a:ext cx="1188131"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5754611" y="0"/>
              <a:ext cx="1188133"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 name="文本框 9"/>
          <p:cNvSpPr txBox="1"/>
          <p:nvPr/>
        </p:nvSpPr>
        <p:spPr>
          <a:xfrm>
            <a:off x="634279" y="392252"/>
            <a:ext cx="5551776" cy="707886"/>
          </a:xfrm>
          <a:prstGeom prst="rect">
            <a:avLst/>
          </a:prstGeom>
          <a:noFill/>
        </p:spPr>
        <p:txBody>
          <a:bodyPr wrap="square" rtlCol="0">
            <a:spAutoFit/>
          </a:bodyPr>
          <a:lstStyle/>
          <a:p>
            <a:r>
              <a:rPr lang="zh-CN" altLang="en-US" sz="3600" b="1" dirty="0">
                <a:latin typeface="微软雅黑" panose="020B0503020204020204" charset="-122"/>
                <a:ea typeface="微软雅黑" panose="020B0503020204020204" charset="-122"/>
              </a:rPr>
              <a:t>总结与展望</a:t>
            </a:r>
            <a:r>
              <a:rPr lang="en-US" altLang="zh-CN" sz="40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后续优化</a:t>
            </a:r>
            <a:endParaRPr lang="zh-CN" altLang="en-US" sz="2900" b="1" dirty="0">
              <a:latin typeface="微软雅黑" panose="020B0503020204020204" charset="-122"/>
              <a:ea typeface="微软雅黑" panose="020B0503020204020204" charset="-122"/>
            </a:endParaRPr>
          </a:p>
        </p:txBody>
      </p:sp>
      <p:sp>
        <p:nvSpPr>
          <p:cNvPr id="12" name="文本框 11"/>
          <p:cNvSpPr txBox="1"/>
          <p:nvPr/>
        </p:nvSpPr>
        <p:spPr>
          <a:xfrm>
            <a:off x="695938" y="1646045"/>
            <a:ext cx="9731385" cy="2246769"/>
          </a:xfrm>
          <a:prstGeom prst="rect">
            <a:avLst/>
          </a:prstGeom>
          <a:noFill/>
        </p:spPr>
        <p:txBody>
          <a:bodyPr wrap="square">
            <a:spAutoFit/>
          </a:bodyPr>
          <a:lstStyle/>
          <a:p>
            <a:r>
              <a:rPr lang="zh-CN" altLang="en-US" sz="2000" b="1" dirty="0">
                <a:latin typeface="微软雅黑" panose="020B0503020204020204" charset="-122"/>
                <a:ea typeface="微软雅黑" panose="020B0503020204020204" charset="-122"/>
              </a:rPr>
              <a:t>后续可改进部分：</a:t>
            </a:r>
            <a:endParaRPr lang="en-US" altLang="zh-CN" sz="2000" b="1" dirty="0">
              <a:latin typeface="微软雅黑" panose="020B0503020204020204" charset="-122"/>
              <a:ea typeface="微软雅黑" panose="020B0503020204020204" charset="-122"/>
            </a:endParaRPr>
          </a:p>
          <a:p>
            <a:endParaRPr lang="en-US" altLang="zh-CN" sz="2000" b="1" dirty="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rPr>
              <a:t>换一个结构光侧头进行测量，并使用模板匹配的方法进行抓取，这样可以抓取更多复杂零件。</a:t>
            </a:r>
            <a:endParaRPr lang="en-US" altLang="zh-CN" sz="2000" dirty="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rPr>
              <a:t>抓取后的路径规划</a:t>
            </a:r>
            <a:endParaRPr lang="en-US" altLang="zh-CN" sz="2000" dirty="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rPr>
              <a:t>建立零件库，针对不同的零件</a:t>
            </a:r>
            <a:endParaRPr lang="en-US" altLang="zh-CN" sz="2000" dirty="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en-US" altLang="zh-CN" sz="2000" dirty="0">
                <a:latin typeface="微软雅黑" panose="020B0503020204020204" charset="-122"/>
                <a:ea typeface="微软雅黑" panose="020B0503020204020204" charset="-122"/>
              </a:rPr>
              <a:t>AStra</a:t>
            </a:r>
            <a:r>
              <a:rPr lang="zh-CN" altLang="en-US" sz="2000" dirty="0">
                <a:latin typeface="微软雅黑" panose="020B0503020204020204" charset="-122"/>
                <a:ea typeface="微软雅黑" panose="020B0503020204020204" charset="-122"/>
              </a:rPr>
              <a:t>可以用于第三视角下实现机械臂避障，或者建立安全区等等</a:t>
            </a:r>
            <a:endParaRPr lang="zh-CN" altLang="en-US" sz="2000" dirty="0">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4033353" y="2767280"/>
            <a:ext cx="4629793" cy="1323439"/>
          </a:xfrm>
          <a:prstGeom prst="rect">
            <a:avLst/>
          </a:prstGeom>
          <a:noFill/>
        </p:spPr>
        <p:txBody>
          <a:bodyPr wrap="none" lIns="91440" tIns="45720" rIns="91440" bIns="45720">
            <a:spAutoFit/>
          </a:bodyPr>
          <a:lstStyle/>
          <a:p>
            <a:pPr algn="ctr"/>
            <a:r>
              <a:rPr lang="zh-CN" altLang="en-US" sz="8000" b="0" cap="none" spc="0" dirty="0">
                <a:ln w="0"/>
                <a:solidFill>
                  <a:schemeClr val="accent3">
                    <a:lumMod val="75000"/>
                  </a:schemeClr>
                </a:solidFill>
                <a:effectLst>
                  <a:reflection blurRad="6350" stA="53000" endA="300" endPos="35500" dir="5400000" sy="-90000" algn="bl" rotWithShape="0"/>
                </a:effectLst>
                <a:latin typeface="微软雅黑" panose="020B0503020204020204" charset="-122"/>
                <a:ea typeface="微软雅黑" panose="020B0503020204020204" charset="-122"/>
                <a:cs typeface="Times New Roman" panose="02020603050405020304" pitchFamily="18" charset="0"/>
              </a:rPr>
              <a:t>感谢观看</a:t>
            </a:r>
            <a:r>
              <a:rPr lang="en-US" altLang="zh-CN" sz="8000" b="0" cap="none" spc="0" dirty="0">
                <a:ln w="0"/>
                <a:solidFill>
                  <a:schemeClr val="accent3">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t>
            </a:r>
            <a:endParaRPr lang="zh-CN" altLang="en-US" sz="8000" b="0" cap="none" spc="0" dirty="0">
              <a:ln w="0"/>
              <a:solidFill>
                <a:schemeClr val="accent3">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1" name="直接连接符 30"/>
          <p:cNvCxnSpPr/>
          <p:nvPr/>
        </p:nvCxnSpPr>
        <p:spPr>
          <a:xfrm>
            <a:off x="15096767" y="1551266"/>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059524" y="2048487"/>
            <a:ext cx="0" cy="2554546"/>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2031705" y="2353056"/>
            <a:ext cx="1248543" cy="1086025"/>
            <a:chOff x="1709739" y="2636838"/>
            <a:chExt cx="1590160" cy="1584325"/>
          </a:xfrm>
          <a:solidFill>
            <a:srgbClr val="4A66AC"/>
          </a:solidFill>
          <a:effectLst/>
        </p:grpSpPr>
        <p:sp>
          <p:nvSpPr>
            <p:cNvPr id="9"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1"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2"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3"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4"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5"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6"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7"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grpSp>
      <p:sp>
        <p:nvSpPr>
          <p:cNvPr id="35" name="文本框 34"/>
          <p:cNvSpPr txBox="1"/>
          <p:nvPr/>
        </p:nvSpPr>
        <p:spPr>
          <a:xfrm>
            <a:off x="1417063" y="3716772"/>
            <a:ext cx="2489611" cy="400110"/>
          </a:xfrm>
          <a:prstGeom prst="rect">
            <a:avLst/>
          </a:prstGeom>
          <a:noFill/>
        </p:spPr>
        <p:txBody>
          <a:bodyPr wrap="square" rtlCol="0">
            <a:spAutoFit/>
          </a:bodyPr>
          <a:lstStyle/>
          <a:p>
            <a:pPr algn="ctr"/>
            <a:r>
              <a:rPr lang="en-US" altLang="zh-CN" sz="2000" b="1" spc="300" dirty="0">
                <a:solidFill>
                  <a:schemeClr val="accent2">
                    <a:lumMod val="50000"/>
                  </a:schemeClr>
                </a:solidFill>
                <a:latin typeface="微软雅黑" panose="020B0503020204020204" charset="-122"/>
                <a:ea typeface="微软雅黑" panose="020B0503020204020204" charset="-122"/>
              </a:rPr>
              <a:t>CONTENTS</a:t>
            </a:r>
            <a:endParaRPr lang="zh-HK" altLang="en-US" sz="2000" b="1" spc="300" dirty="0">
              <a:solidFill>
                <a:schemeClr val="accent2">
                  <a:lumMod val="50000"/>
                </a:schemeClr>
              </a:solidFill>
              <a:latin typeface="微软雅黑" panose="020B0503020204020204" charset="-122"/>
              <a:ea typeface="微软雅黑" panose="020B0503020204020204" charset="-122"/>
            </a:endParaRPr>
          </a:p>
        </p:txBody>
      </p:sp>
      <p:grpSp>
        <p:nvGrpSpPr>
          <p:cNvPr id="30" name="组合 29"/>
          <p:cNvGrpSpPr/>
          <p:nvPr/>
        </p:nvGrpSpPr>
        <p:grpSpPr>
          <a:xfrm>
            <a:off x="-397" y="0"/>
            <a:ext cx="1248940" cy="6858000"/>
            <a:chOff x="-397" y="0"/>
            <a:chExt cx="1248940" cy="6858000"/>
          </a:xfrm>
        </p:grpSpPr>
        <p:sp>
          <p:nvSpPr>
            <p:cNvPr id="32" name="任意多边形 31"/>
            <p:cNvSpPr/>
            <p:nvPr/>
          </p:nvSpPr>
          <p:spPr>
            <a:xfrm>
              <a:off x="0" y="0"/>
              <a:ext cx="1248543" cy="6858000"/>
            </a:xfrm>
            <a:custGeom>
              <a:avLst/>
              <a:gdLst>
                <a:gd name="connsiteX0" fmla="*/ 0 w 1530942"/>
                <a:gd name="connsiteY0" fmla="*/ 0 h 6858000"/>
                <a:gd name="connsiteX1" fmla="*/ 1039003 w 1530942"/>
                <a:gd name="connsiteY1" fmla="*/ 0 h 6858000"/>
                <a:gd name="connsiteX2" fmla="*/ 1113780 w 1530942"/>
                <a:gd name="connsiteY2" fmla="*/ 250873 h 6858000"/>
                <a:gd name="connsiteX3" fmla="*/ 1530942 w 1530942"/>
                <a:gd name="connsiteY3" fmla="*/ 3429000 h 6858000"/>
                <a:gd name="connsiteX4" fmla="*/ 1113780 w 1530942"/>
                <a:gd name="connsiteY4" fmla="*/ 6607127 h 6858000"/>
                <a:gd name="connsiteX5" fmla="*/ 1039003 w 1530942"/>
                <a:gd name="connsiteY5" fmla="*/ 6858000 h 6858000"/>
                <a:gd name="connsiteX6" fmla="*/ 0 w 1530942"/>
                <a:gd name="connsiteY6" fmla="*/ 6858000 h 6858000"/>
                <a:gd name="connsiteX7" fmla="*/ 0 w 153094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942" h="6858000">
                  <a:moveTo>
                    <a:pt x="0" y="0"/>
                  </a:moveTo>
                  <a:lnTo>
                    <a:pt x="1039003" y="0"/>
                  </a:lnTo>
                  <a:lnTo>
                    <a:pt x="1113780" y="250873"/>
                  </a:lnTo>
                  <a:cubicBezTo>
                    <a:pt x="1379823" y="1195613"/>
                    <a:pt x="1530942" y="2278263"/>
                    <a:pt x="1530942" y="3429000"/>
                  </a:cubicBezTo>
                  <a:cubicBezTo>
                    <a:pt x="1530942" y="4579737"/>
                    <a:pt x="1379823" y="5662387"/>
                    <a:pt x="1113780" y="6607127"/>
                  </a:cubicBezTo>
                  <a:lnTo>
                    <a:pt x="1039003" y="6858000"/>
                  </a:lnTo>
                  <a:lnTo>
                    <a:pt x="0" y="6858000"/>
                  </a:lnTo>
                  <a:lnTo>
                    <a:pt x="0" y="0"/>
                  </a:lnTo>
                  <a:close/>
                </a:path>
              </a:pathLst>
            </a:cu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743443"/>
                </a:solidFill>
              </a:endParaRPr>
            </a:p>
          </p:txBody>
        </p:sp>
        <p:sp>
          <p:nvSpPr>
            <p:cNvPr id="33" name="文本框 32"/>
            <p:cNvSpPr txBox="1"/>
            <p:nvPr/>
          </p:nvSpPr>
          <p:spPr>
            <a:xfrm>
              <a:off x="-397" y="1195679"/>
              <a:ext cx="1015663" cy="4466642"/>
            </a:xfrm>
            <a:prstGeom prst="rect">
              <a:avLst/>
            </a:prstGeom>
            <a:noFill/>
          </p:spPr>
          <p:txBody>
            <a:bodyPr vert="eaVert" wrap="square" rtlCol="0">
              <a:spAutoFit/>
            </a:bodyPr>
            <a:lstStyle/>
            <a:p>
              <a:pPr algn="dist"/>
              <a:r>
                <a:rPr lang="en-US" altLang="zh-CN" sz="5400" b="1" dirty="0">
                  <a:solidFill>
                    <a:schemeClr val="bg1">
                      <a:alpha val="10000"/>
                    </a:schemeClr>
                  </a:solidFill>
                  <a:latin typeface="微软雅黑" panose="020B0503020204020204" charset="-122"/>
                  <a:ea typeface="微软雅黑" panose="020B0503020204020204" charset="-122"/>
                </a:rPr>
                <a:t>CONTENTS</a:t>
              </a:r>
              <a:endParaRPr lang="zh-CN" altLang="en-US" sz="5400" b="1" dirty="0">
                <a:solidFill>
                  <a:schemeClr val="bg1">
                    <a:alpha val="10000"/>
                  </a:schemeClr>
                </a:solidFill>
                <a:latin typeface="微软雅黑" panose="020B0503020204020204" charset="-122"/>
                <a:ea typeface="微软雅黑" panose="020B0503020204020204" charset="-122"/>
              </a:endParaRPr>
            </a:p>
          </p:txBody>
        </p:sp>
      </p:grpSp>
      <p:grpSp>
        <p:nvGrpSpPr>
          <p:cNvPr id="34" name="组合 33"/>
          <p:cNvGrpSpPr/>
          <p:nvPr/>
        </p:nvGrpSpPr>
        <p:grpSpPr>
          <a:xfrm>
            <a:off x="10943457" y="0"/>
            <a:ext cx="1248543" cy="6858000"/>
            <a:chOff x="10943457" y="0"/>
            <a:chExt cx="1248543" cy="6858000"/>
          </a:xfrm>
        </p:grpSpPr>
        <p:sp>
          <p:nvSpPr>
            <p:cNvPr id="36" name="任意多边形 35"/>
            <p:cNvSpPr/>
            <p:nvPr/>
          </p:nvSpPr>
          <p:spPr>
            <a:xfrm flipH="1">
              <a:off x="10943457" y="0"/>
              <a:ext cx="1248543" cy="6858000"/>
            </a:xfrm>
            <a:custGeom>
              <a:avLst/>
              <a:gdLst>
                <a:gd name="connsiteX0" fmla="*/ 0 w 1530942"/>
                <a:gd name="connsiteY0" fmla="*/ 0 h 6858000"/>
                <a:gd name="connsiteX1" fmla="*/ 1039003 w 1530942"/>
                <a:gd name="connsiteY1" fmla="*/ 0 h 6858000"/>
                <a:gd name="connsiteX2" fmla="*/ 1113780 w 1530942"/>
                <a:gd name="connsiteY2" fmla="*/ 250873 h 6858000"/>
                <a:gd name="connsiteX3" fmla="*/ 1530942 w 1530942"/>
                <a:gd name="connsiteY3" fmla="*/ 3429000 h 6858000"/>
                <a:gd name="connsiteX4" fmla="*/ 1113780 w 1530942"/>
                <a:gd name="connsiteY4" fmla="*/ 6607127 h 6858000"/>
                <a:gd name="connsiteX5" fmla="*/ 1039003 w 1530942"/>
                <a:gd name="connsiteY5" fmla="*/ 6858000 h 6858000"/>
                <a:gd name="connsiteX6" fmla="*/ 0 w 1530942"/>
                <a:gd name="connsiteY6" fmla="*/ 6858000 h 6858000"/>
                <a:gd name="connsiteX7" fmla="*/ 0 w 153094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942" h="6858000">
                  <a:moveTo>
                    <a:pt x="0" y="0"/>
                  </a:moveTo>
                  <a:lnTo>
                    <a:pt x="1039003" y="0"/>
                  </a:lnTo>
                  <a:lnTo>
                    <a:pt x="1113780" y="250873"/>
                  </a:lnTo>
                  <a:cubicBezTo>
                    <a:pt x="1379823" y="1195613"/>
                    <a:pt x="1530942" y="2278263"/>
                    <a:pt x="1530942" y="3429000"/>
                  </a:cubicBezTo>
                  <a:cubicBezTo>
                    <a:pt x="1530942" y="4579737"/>
                    <a:pt x="1379823" y="5662387"/>
                    <a:pt x="1113780" y="6607127"/>
                  </a:cubicBezTo>
                  <a:lnTo>
                    <a:pt x="1039003" y="6858000"/>
                  </a:lnTo>
                  <a:lnTo>
                    <a:pt x="0" y="6858000"/>
                  </a:lnTo>
                  <a:lnTo>
                    <a:pt x="0" y="0"/>
                  </a:lnTo>
                  <a:close/>
                </a:path>
              </a:pathLst>
            </a:cu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743443"/>
                </a:solidFill>
              </a:endParaRPr>
            </a:p>
          </p:txBody>
        </p:sp>
        <p:sp>
          <p:nvSpPr>
            <p:cNvPr id="37" name="文本框 36"/>
            <p:cNvSpPr txBox="1"/>
            <p:nvPr/>
          </p:nvSpPr>
          <p:spPr>
            <a:xfrm flipH="1">
              <a:off x="11160601" y="1195679"/>
              <a:ext cx="1015663" cy="4466642"/>
            </a:xfrm>
            <a:prstGeom prst="rect">
              <a:avLst/>
            </a:prstGeom>
            <a:noFill/>
          </p:spPr>
          <p:txBody>
            <a:bodyPr vert="eaVert" wrap="square" rtlCol="0">
              <a:spAutoFit/>
            </a:bodyPr>
            <a:lstStyle/>
            <a:p>
              <a:pPr algn="dist"/>
              <a:r>
                <a:rPr lang="en-US" altLang="zh-CN" sz="5400" b="1" dirty="0">
                  <a:solidFill>
                    <a:schemeClr val="bg1">
                      <a:alpha val="10000"/>
                    </a:schemeClr>
                  </a:solidFill>
                  <a:latin typeface="微软雅黑" panose="020B0503020204020204" charset="-122"/>
                  <a:ea typeface="微软雅黑" panose="020B0503020204020204" charset="-122"/>
                </a:rPr>
                <a:t>CONTENTS</a:t>
              </a:r>
              <a:endParaRPr lang="zh-CN" altLang="en-US" sz="5400" b="1" dirty="0">
                <a:solidFill>
                  <a:schemeClr val="bg1">
                    <a:alpha val="10000"/>
                  </a:schemeClr>
                </a:solidFill>
                <a:latin typeface="微软雅黑" panose="020B0503020204020204" charset="-122"/>
                <a:ea typeface="微软雅黑" panose="020B0503020204020204" charset="-122"/>
              </a:endParaRPr>
            </a:p>
          </p:txBody>
        </p:sp>
      </p:grpSp>
      <p:grpSp>
        <p:nvGrpSpPr>
          <p:cNvPr id="43" name="组合 42"/>
          <p:cNvGrpSpPr/>
          <p:nvPr/>
        </p:nvGrpSpPr>
        <p:grpSpPr>
          <a:xfrm>
            <a:off x="4712468" y="1026063"/>
            <a:ext cx="898148" cy="775598"/>
            <a:chOff x="3192968" y="2571029"/>
            <a:chExt cx="1012825" cy="766763"/>
          </a:xfrm>
          <a:solidFill>
            <a:srgbClr val="4D4D4D">
              <a:lumMod val="75000"/>
            </a:srgbClr>
          </a:solidFill>
        </p:grpSpPr>
        <p:sp>
          <p:nvSpPr>
            <p:cNvPr id="44" name="Freeform 74"/>
            <p:cNvSpPr>
              <a:spLocks noEditPoints="1"/>
            </p:cNvSpPr>
            <p:nvPr/>
          </p:nvSpPr>
          <p:spPr bwMode="auto">
            <a:xfrm>
              <a:off x="3485068" y="3082204"/>
              <a:ext cx="649288" cy="239713"/>
            </a:xfrm>
            <a:custGeom>
              <a:avLst/>
              <a:gdLst>
                <a:gd name="T0" fmla="*/ 0 w 173"/>
                <a:gd name="T1" fmla="*/ 12 h 64"/>
                <a:gd name="T2" fmla="*/ 0 w 173"/>
                <a:gd name="T3" fmla="*/ 52 h 64"/>
                <a:gd name="T4" fmla="*/ 12 w 173"/>
                <a:gd name="T5" fmla="*/ 64 h 64"/>
                <a:gd name="T6" fmla="*/ 173 w 173"/>
                <a:gd name="T7" fmla="*/ 64 h 64"/>
                <a:gd name="T8" fmla="*/ 173 w 173"/>
                <a:gd name="T9" fmla="*/ 54 h 64"/>
                <a:gd name="T10" fmla="*/ 162 w 173"/>
                <a:gd name="T11" fmla="*/ 54 h 64"/>
                <a:gd name="T12" fmla="*/ 159 w 173"/>
                <a:gd name="T13" fmla="*/ 34 h 64"/>
                <a:gd name="T14" fmla="*/ 164 w 173"/>
                <a:gd name="T15" fmla="*/ 10 h 64"/>
                <a:gd name="T16" fmla="*/ 173 w 173"/>
                <a:gd name="T17" fmla="*/ 10 h 64"/>
                <a:gd name="T18" fmla="*/ 173 w 173"/>
                <a:gd name="T19" fmla="*/ 0 h 64"/>
                <a:gd name="T20" fmla="*/ 12 w 173"/>
                <a:gd name="T21" fmla="*/ 0 h 64"/>
                <a:gd name="T22" fmla="*/ 0 w 173"/>
                <a:gd name="T23" fmla="*/ 12 h 64"/>
                <a:gd name="T24" fmla="*/ 150 w 173"/>
                <a:gd name="T25" fmla="*/ 21 h 64"/>
                <a:gd name="T26" fmla="*/ 149 w 173"/>
                <a:gd name="T27" fmla="*/ 30 h 64"/>
                <a:gd name="T28" fmla="*/ 25 w 173"/>
                <a:gd name="T29" fmla="*/ 30 h 64"/>
                <a:gd name="T30" fmla="*/ 25 w 173"/>
                <a:gd name="T31" fmla="*/ 34 h 64"/>
                <a:gd name="T32" fmla="*/ 149 w 173"/>
                <a:gd name="T33" fmla="*/ 34 h 64"/>
                <a:gd name="T34" fmla="*/ 150 w 173"/>
                <a:gd name="T35" fmla="*/ 43 h 64"/>
                <a:gd name="T36" fmla="*/ 26 w 173"/>
                <a:gd name="T37" fmla="*/ 43 h 64"/>
                <a:gd name="T38" fmla="*/ 26 w 173"/>
                <a:gd name="T39" fmla="*/ 47 h 64"/>
                <a:gd name="T40" fmla="*/ 150 w 173"/>
                <a:gd name="T41" fmla="*/ 47 h 64"/>
                <a:gd name="T42" fmla="*/ 152 w 173"/>
                <a:gd name="T43" fmla="*/ 54 h 64"/>
                <a:gd name="T44" fmla="*/ 12 w 173"/>
                <a:gd name="T45" fmla="*/ 54 h 64"/>
                <a:gd name="T46" fmla="*/ 10 w 173"/>
                <a:gd name="T47" fmla="*/ 52 h 64"/>
                <a:gd name="T48" fmla="*/ 10 w 173"/>
                <a:gd name="T49" fmla="*/ 12 h 64"/>
                <a:gd name="T50" fmla="*/ 12 w 173"/>
                <a:gd name="T51" fmla="*/ 10 h 64"/>
                <a:gd name="T52" fmla="*/ 153 w 173"/>
                <a:gd name="T53" fmla="*/ 10 h 64"/>
                <a:gd name="T54" fmla="*/ 151 w 173"/>
                <a:gd name="T55" fmla="*/ 17 h 64"/>
                <a:gd name="T56" fmla="*/ 26 w 173"/>
                <a:gd name="T57" fmla="*/ 17 h 64"/>
                <a:gd name="T58" fmla="*/ 26 w 173"/>
                <a:gd name="T59" fmla="*/ 21 h 64"/>
                <a:gd name="T60" fmla="*/ 150 w 173"/>
                <a:gd name="T61"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64">
                  <a:moveTo>
                    <a:pt x="0" y="12"/>
                  </a:moveTo>
                  <a:cubicBezTo>
                    <a:pt x="0" y="52"/>
                    <a:pt x="0" y="52"/>
                    <a:pt x="0" y="52"/>
                  </a:cubicBezTo>
                  <a:cubicBezTo>
                    <a:pt x="0" y="59"/>
                    <a:pt x="6" y="64"/>
                    <a:pt x="12" y="64"/>
                  </a:cubicBezTo>
                  <a:cubicBezTo>
                    <a:pt x="173" y="64"/>
                    <a:pt x="173" y="64"/>
                    <a:pt x="173" y="64"/>
                  </a:cubicBezTo>
                  <a:cubicBezTo>
                    <a:pt x="173" y="54"/>
                    <a:pt x="173" y="54"/>
                    <a:pt x="173" y="54"/>
                  </a:cubicBezTo>
                  <a:cubicBezTo>
                    <a:pt x="162" y="54"/>
                    <a:pt x="162" y="54"/>
                    <a:pt x="162" y="54"/>
                  </a:cubicBezTo>
                  <a:cubicBezTo>
                    <a:pt x="161" y="50"/>
                    <a:pt x="159" y="43"/>
                    <a:pt x="159" y="34"/>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5"/>
                    <a:pt x="0" y="12"/>
                  </a:cubicBezTo>
                  <a:close/>
                  <a:moveTo>
                    <a:pt x="150" y="21"/>
                  </a:moveTo>
                  <a:cubicBezTo>
                    <a:pt x="150" y="24"/>
                    <a:pt x="149" y="27"/>
                    <a:pt x="149" y="30"/>
                  </a:cubicBezTo>
                  <a:cubicBezTo>
                    <a:pt x="25" y="30"/>
                    <a:pt x="25" y="30"/>
                    <a:pt x="25" y="30"/>
                  </a:cubicBezTo>
                  <a:cubicBezTo>
                    <a:pt x="25" y="34"/>
                    <a:pt x="25" y="34"/>
                    <a:pt x="25" y="34"/>
                  </a:cubicBezTo>
                  <a:cubicBezTo>
                    <a:pt x="149" y="34"/>
                    <a:pt x="149" y="34"/>
                    <a:pt x="149" y="34"/>
                  </a:cubicBezTo>
                  <a:cubicBezTo>
                    <a:pt x="149" y="37"/>
                    <a:pt x="149" y="40"/>
                    <a:pt x="150" y="43"/>
                  </a:cubicBezTo>
                  <a:cubicBezTo>
                    <a:pt x="26" y="43"/>
                    <a:pt x="26" y="43"/>
                    <a:pt x="26" y="43"/>
                  </a:cubicBezTo>
                  <a:cubicBezTo>
                    <a:pt x="26" y="47"/>
                    <a:pt x="26" y="47"/>
                    <a:pt x="26" y="47"/>
                  </a:cubicBezTo>
                  <a:cubicBezTo>
                    <a:pt x="150" y="47"/>
                    <a:pt x="150" y="47"/>
                    <a:pt x="150" y="47"/>
                  </a:cubicBezTo>
                  <a:cubicBezTo>
                    <a:pt x="151" y="50"/>
                    <a:pt x="151" y="52"/>
                    <a:pt x="152" y="54"/>
                  </a:cubicBezTo>
                  <a:cubicBezTo>
                    <a:pt x="12" y="54"/>
                    <a:pt x="12" y="54"/>
                    <a:pt x="12" y="54"/>
                  </a:cubicBezTo>
                  <a:cubicBezTo>
                    <a:pt x="11" y="54"/>
                    <a:pt x="10" y="53"/>
                    <a:pt x="10" y="52"/>
                  </a:cubicBezTo>
                  <a:cubicBezTo>
                    <a:pt x="10" y="12"/>
                    <a:pt x="10" y="12"/>
                    <a:pt x="10" y="12"/>
                  </a:cubicBezTo>
                  <a:cubicBezTo>
                    <a:pt x="10" y="11"/>
                    <a:pt x="11" y="10"/>
                    <a:pt x="12" y="10"/>
                  </a:cubicBezTo>
                  <a:cubicBezTo>
                    <a:pt x="153" y="10"/>
                    <a:pt x="153" y="10"/>
                    <a:pt x="153" y="10"/>
                  </a:cubicBezTo>
                  <a:cubicBezTo>
                    <a:pt x="152" y="12"/>
                    <a:pt x="152" y="14"/>
                    <a:pt x="151" y="17"/>
                  </a:cubicBezTo>
                  <a:cubicBezTo>
                    <a:pt x="26" y="17"/>
                    <a:pt x="26" y="17"/>
                    <a:pt x="26" y="17"/>
                  </a:cubicBezTo>
                  <a:cubicBezTo>
                    <a:pt x="26" y="21"/>
                    <a:pt x="26" y="21"/>
                    <a:pt x="26" y="21"/>
                  </a:cubicBezTo>
                  <a:lnTo>
                    <a:pt x="150" y="21"/>
                  </a:ln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45" name="Freeform 75"/>
            <p:cNvSpPr>
              <a:spLocks noEditPoints="1"/>
            </p:cNvSpPr>
            <p:nvPr/>
          </p:nvSpPr>
          <p:spPr bwMode="auto">
            <a:xfrm>
              <a:off x="3473955" y="2807567"/>
              <a:ext cx="649288" cy="244475"/>
            </a:xfrm>
            <a:custGeom>
              <a:avLst/>
              <a:gdLst>
                <a:gd name="T0" fmla="*/ 12 w 173"/>
                <a:gd name="T1" fmla="*/ 65 h 65"/>
                <a:gd name="T2" fmla="*/ 173 w 173"/>
                <a:gd name="T3" fmla="*/ 65 h 65"/>
                <a:gd name="T4" fmla="*/ 173 w 173"/>
                <a:gd name="T5" fmla="*/ 55 h 65"/>
                <a:gd name="T6" fmla="*/ 162 w 173"/>
                <a:gd name="T7" fmla="*/ 55 h 65"/>
                <a:gd name="T8" fmla="*/ 159 w 173"/>
                <a:gd name="T9" fmla="*/ 35 h 65"/>
                <a:gd name="T10" fmla="*/ 164 w 173"/>
                <a:gd name="T11" fmla="*/ 10 h 65"/>
                <a:gd name="T12" fmla="*/ 173 w 173"/>
                <a:gd name="T13" fmla="*/ 10 h 65"/>
                <a:gd name="T14" fmla="*/ 173 w 173"/>
                <a:gd name="T15" fmla="*/ 0 h 65"/>
                <a:gd name="T16" fmla="*/ 12 w 173"/>
                <a:gd name="T17" fmla="*/ 0 h 65"/>
                <a:gd name="T18" fmla="*/ 0 w 173"/>
                <a:gd name="T19" fmla="*/ 12 h 65"/>
                <a:gd name="T20" fmla="*/ 0 w 173"/>
                <a:gd name="T21" fmla="*/ 53 h 65"/>
                <a:gd name="T22" fmla="*/ 12 w 173"/>
                <a:gd name="T23" fmla="*/ 65 h 65"/>
                <a:gd name="T24" fmla="*/ 10 w 173"/>
                <a:gd name="T25" fmla="*/ 12 h 65"/>
                <a:gd name="T26" fmla="*/ 12 w 173"/>
                <a:gd name="T27" fmla="*/ 10 h 65"/>
                <a:gd name="T28" fmla="*/ 153 w 173"/>
                <a:gd name="T29" fmla="*/ 10 h 65"/>
                <a:gd name="T30" fmla="*/ 151 w 173"/>
                <a:gd name="T31" fmla="*/ 17 h 65"/>
                <a:gd name="T32" fmla="*/ 26 w 173"/>
                <a:gd name="T33" fmla="*/ 17 h 65"/>
                <a:gd name="T34" fmla="*/ 26 w 173"/>
                <a:gd name="T35" fmla="*/ 22 h 65"/>
                <a:gd name="T36" fmla="*/ 150 w 173"/>
                <a:gd name="T37" fmla="*/ 22 h 65"/>
                <a:gd name="T38" fmla="*/ 149 w 173"/>
                <a:gd name="T39" fmla="*/ 30 h 65"/>
                <a:gd name="T40" fmla="*/ 25 w 173"/>
                <a:gd name="T41" fmla="*/ 30 h 65"/>
                <a:gd name="T42" fmla="*/ 25 w 173"/>
                <a:gd name="T43" fmla="*/ 35 h 65"/>
                <a:gd name="T44" fmla="*/ 149 w 173"/>
                <a:gd name="T45" fmla="*/ 35 h 65"/>
                <a:gd name="T46" fmla="*/ 150 w 173"/>
                <a:gd name="T47" fmla="*/ 43 h 65"/>
                <a:gd name="T48" fmla="*/ 26 w 173"/>
                <a:gd name="T49" fmla="*/ 43 h 65"/>
                <a:gd name="T50" fmla="*/ 26 w 173"/>
                <a:gd name="T51" fmla="*/ 48 h 65"/>
                <a:gd name="T52" fmla="*/ 150 w 173"/>
                <a:gd name="T53" fmla="*/ 48 h 65"/>
                <a:gd name="T54" fmla="*/ 152 w 173"/>
                <a:gd name="T55" fmla="*/ 55 h 65"/>
                <a:gd name="T56" fmla="*/ 12 w 173"/>
                <a:gd name="T57" fmla="*/ 55 h 65"/>
                <a:gd name="T58" fmla="*/ 10 w 173"/>
                <a:gd name="T59" fmla="*/ 53 h 65"/>
                <a:gd name="T60" fmla="*/ 10 w 173"/>
                <a:gd name="T6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65">
                  <a:moveTo>
                    <a:pt x="12" y="65"/>
                  </a:moveTo>
                  <a:cubicBezTo>
                    <a:pt x="173" y="65"/>
                    <a:pt x="173" y="65"/>
                    <a:pt x="173" y="65"/>
                  </a:cubicBezTo>
                  <a:cubicBezTo>
                    <a:pt x="173" y="55"/>
                    <a:pt x="173" y="55"/>
                    <a:pt x="173" y="55"/>
                  </a:cubicBezTo>
                  <a:cubicBezTo>
                    <a:pt x="162" y="55"/>
                    <a:pt x="162" y="55"/>
                    <a:pt x="162" y="55"/>
                  </a:cubicBezTo>
                  <a:cubicBezTo>
                    <a:pt x="161" y="50"/>
                    <a:pt x="159" y="43"/>
                    <a:pt x="159" y="35"/>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6"/>
                    <a:pt x="0" y="12"/>
                  </a:cubicBezTo>
                  <a:cubicBezTo>
                    <a:pt x="0" y="53"/>
                    <a:pt x="0" y="53"/>
                    <a:pt x="0" y="53"/>
                  </a:cubicBezTo>
                  <a:cubicBezTo>
                    <a:pt x="0" y="59"/>
                    <a:pt x="6" y="65"/>
                    <a:pt x="12" y="65"/>
                  </a:cubicBezTo>
                  <a:close/>
                  <a:moveTo>
                    <a:pt x="10" y="12"/>
                  </a:moveTo>
                  <a:cubicBezTo>
                    <a:pt x="10" y="11"/>
                    <a:pt x="11" y="10"/>
                    <a:pt x="12" y="10"/>
                  </a:cubicBezTo>
                  <a:cubicBezTo>
                    <a:pt x="153" y="10"/>
                    <a:pt x="153" y="10"/>
                    <a:pt x="153" y="10"/>
                  </a:cubicBezTo>
                  <a:cubicBezTo>
                    <a:pt x="152" y="13"/>
                    <a:pt x="152" y="15"/>
                    <a:pt x="151" y="17"/>
                  </a:cubicBezTo>
                  <a:cubicBezTo>
                    <a:pt x="26" y="17"/>
                    <a:pt x="26" y="17"/>
                    <a:pt x="26" y="17"/>
                  </a:cubicBezTo>
                  <a:cubicBezTo>
                    <a:pt x="26" y="22"/>
                    <a:pt x="26" y="22"/>
                    <a:pt x="26" y="22"/>
                  </a:cubicBezTo>
                  <a:cubicBezTo>
                    <a:pt x="150" y="22"/>
                    <a:pt x="150" y="22"/>
                    <a:pt x="150" y="22"/>
                  </a:cubicBezTo>
                  <a:cubicBezTo>
                    <a:pt x="150" y="25"/>
                    <a:pt x="149" y="27"/>
                    <a:pt x="149" y="30"/>
                  </a:cubicBezTo>
                  <a:cubicBezTo>
                    <a:pt x="25" y="30"/>
                    <a:pt x="25" y="30"/>
                    <a:pt x="25" y="30"/>
                  </a:cubicBezTo>
                  <a:cubicBezTo>
                    <a:pt x="25" y="35"/>
                    <a:pt x="25" y="35"/>
                    <a:pt x="25" y="35"/>
                  </a:cubicBezTo>
                  <a:cubicBezTo>
                    <a:pt x="149" y="35"/>
                    <a:pt x="149" y="35"/>
                    <a:pt x="149" y="35"/>
                  </a:cubicBezTo>
                  <a:cubicBezTo>
                    <a:pt x="149" y="38"/>
                    <a:pt x="149" y="41"/>
                    <a:pt x="150" y="43"/>
                  </a:cubicBezTo>
                  <a:cubicBezTo>
                    <a:pt x="26" y="43"/>
                    <a:pt x="26" y="43"/>
                    <a:pt x="26" y="43"/>
                  </a:cubicBezTo>
                  <a:cubicBezTo>
                    <a:pt x="26" y="48"/>
                    <a:pt x="26" y="48"/>
                    <a:pt x="26" y="48"/>
                  </a:cubicBezTo>
                  <a:cubicBezTo>
                    <a:pt x="150" y="48"/>
                    <a:pt x="150" y="48"/>
                    <a:pt x="150" y="48"/>
                  </a:cubicBezTo>
                  <a:cubicBezTo>
                    <a:pt x="151" y="50"/>
                    <a:pt x="151" y="53"/>
                    <a:pt x="152" y="55"/>
                  </a:cubicBezTo>
                  <a:cubicBezTo>
                    <a:pt x="12" y="55"/>
                    <a:pt x="12" y="55"/>
                    <a:pt x="12" y="55"/>
                  </a:cubicBezTo>
                  <a:cubicBezTo>
                    <a:pt x="11" y="55"/>
                    <a:pt x="10" y="54"/>
                    <a:pt x="10" y="53"/>
                  </a:cubicBezTo>
                  <a:lnTo>
                    <a:pt x="10" y="12"/>
                  </a:ln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46" name="Freeform 76"/>
            <p:cNvSpPr>
              <a:spLocks noEditPoints="1"/>
            </p:cNvSpPr>
            <p:nvPr/>
          </p:nvSpPr>
          <p:spPr bwMode="auto">
            <a:xfrm>
              <a:off x="3192968" y="2750417"/>
              <a:ext cx="280988" cy="587375"/>
            </a:xfrm>
            <a:custGeom>
              <a:avLst/>
              <a:gdLst>
                <a:gd name="T0" fmla="*/ 65 w 75"/>
                <a:gd name="T1" fmla="*/ 16 h 156"/>
                <a:gd name="T2" fmla="*/ 48 w 75"/>
                <a:gd name="T3" fmla="*/ 16 h 156"/>
                <a:gd name="T4" fmla="*/ 27 w 75"/>
                <a:gd name="T5" fmla="*/ 9 h 156"/>
                <a:gd name="T6" fmla="*/ 28 w 75"/>
                <a:gd name="T7" fmla="*/ 2 h 156"/>
                <a:gd name="T8" fmla="*/ 19 w 75"/>
                <a:gd name="T9" fmla="*/ 0 h 156"/>
                <a:gd name="T10" fmla="*/ 1 w 75"/>
                <a:gd name="T11" fmla="*/ 139 h 156"/>
                <a:gd name="T12" fmla="*/ 10 w 75"/>
                <a:gd name="T13" fmla="*/ 150 h 156"/>
                <a:gd name="T14" fmla="*/ 45 w 75"/>
                <a:gd name="T15" fmla="*/ 155 h 156"/>
                <a:gd name="T16" fmla="*/ 57 w 75"/>
                <a:gd name="T17" fmla="*/ 146 h 156"/>
                <a:gd name="T18" fmla="*/ 75 w 75"/>
                <a:gd name="T19" fmla="*/ 8 h 156"/>
                <a:gd name="T20" fmla="*/ 67 w 75"/>
                <a:gd name="T21" fmla="*/ 7 h 156"/>
                <a:gd name="T22" fmla="*/ 65 w 75"/>
                <a:gd name="T23" fmla="*/ 16 h 156"/>
                <a:gd name="T24" fmla="*/ 48 w 75"/>
                <a:gd name="T25" fmla="*/ 145 h 156"/>
                <a:gd name="T26" fmla="*/ 46 w 75"/>
                <a:gd name="T27" fmla="*/ 146 h 156"/>
                <a:gd name="T28" fmla="*/ 11 w 75"/>
                <a:gd name="T29" fmla="*/ 142 h 156"/>
                <a:gd name="T30" fmla="*/ 10 w 75"/>
                <a:gd name="T31" fmla="*/ 140 h 156"/>
                <a:gd name="T32" fmla="*/ 26 w 75"/>
                <a:gd name="T33" fmla="*/ 18 h 156"/>
                <a:gd name="T34" fmla="*/ 32 w 75"/>
                <a:gd name="T35" fmla="*/ 21 h 156"/>
                <a:gd name="T36" fmla="*/ 17 w 75"/>
                <a:gd name="T37" fmla="*/ 129 h 156"/>
                <a:gd name="T38" fmla="*/ 21 w 75"/>
                <a:gd name="T39" fmla="*/ 129 h 156"/>
                <a:gd name="T40" fmla="*/ 35 w 75"/>
                <a:gd name="T41" fmla="*/ 22 h 156"/>
                <a:gd name="T42" fmla="*/ 43 w 75"/>
                <a:gd name="T43" fmla="*/ 24 h 156"/>
                <a:gd name="T44" fmla="*/ 28 w 75"/>
                <a:gd name="T45" fmla="*/ 131 h 156"/>
                <a:gd name="T46" fmla="*/ 32 w 75"/>
                <a:gd name="T47" fmla="*/ 131 h 156"/>
                <a:gd name="T48" fmla="*/ 47 w 75"/>
                <a:gd name="T49" fmla="*/ 25 h 156"/>
                <a:gd name="T50" fmla="*/ 54 w 75"/>
                <a:gd name="T51" fmla="*/ 25 h 156"/>
                <a:gd name="T52" fmla="*/ 40 w 75"/>
                <a:gd name="T53" fmla="*/ 132 h 156"/>
                <a:gd name="T54" fmla="*/ 43 w 75"/>
                <a:gd name="T55" fmla="*/ 132 h 156"/>
                <a:gd name="T56" fmla="*/ 58 w 75"/>
                <a:gd name="T57" fmla="*/ 25 h 156"/>
                <a:gd name="T58" fmla="*/ 64 w 75"/>
                <a:gd name="T59" fmla="*/ 25 h 156"/>
                <a:gd name="T60" fmla="*/ 48 w 75"/>
                <a:gd name="T61" fmla="*/ 14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56">
                  <a:moveTo>
                    <a:pt x="65" y="16"/>
                  </a:moveTo>
                  <a:cubicBezTo>
                    <a:pt x="61" y="17"/>
                    <a:pt x="55" y="17"/>
                    <a:pt x="48" y="16"/>
                  </a:cubicBezTo>
                  <a:cubicBezTo>
                    <a:pt x="38" y="15"/>
                    <a:pt x="31" y="11"/>
                    <a:pt x="27" y="9"/>
                  </a:cubicBezTo>
                  <a:cubicBezTo>
                    <a:pt x="28" y="2"/>
                    <a:pt x="28" y="2"/>
                    <a:pt x="28" y="2"/>
                  </a:cubicBezTo>
                  <a:cubicBezTo>
                    <a:pt x="19" y="0"/>
                    <a:pt x="19" y="0"/>
                    <a:pt x="19" y="0"/>
                  </a:cubicBezTo>
                  <a:cubicBezTo>
                    <a:pt x="1" y="139"/>
                    <a:pt x="1" y="139"/>
                    <a:pt x="1" y="139"/>
                  </a:cubicBezTo>
                  <a:cubicBezTo>
                    <a:pt x="0" y="144"/>
                    <a:pt x="4" y="150"/>
                    <a:pt x="10" y="150"/>
                  </a:cubicBezTo>
                  <a:cubicBezTo>
                    <a:pt x="45" y="155"/>
                    <a:pt x="45" y="155"/>
                    <a:pt x="45" y="155"/>
                  </a:cubicBezTo>
                  <a:cubicBezTo>
                    <a:pt x="51" y="156"/>
                    <a:pt x="56" y="152"/>
                    <a:pt x="57" y="146"/>
                  </a:cubicBezTo>
                  <a:cubicBezTo>
                    <a:pt x="75" y="8"/>
                    <a:pt x="75" y="8"/>
                    <a:pt x="75" y="8"/>
                  </a:cubicBezTo>
                  <a:cubicBezTo>
                    <a:pt x="67" y="7"/>
                    <a:pt x="67" y="7"/>
                    <a:pt x="67" y="7"/>
                  </a:cubicBezTo>
                  <a:lnTo>
                    <a:pt x="65" y="16"/>
                  </a:lnTo>
                  <a:close/>
                  <a:moveTo>
                    <a:pt x="48" y="145"/>
                  </a:moveTo>
                  <a:cubicBezTo>
                    <a:pt x="48" y="146"/>
                    <a:pt x="47" y="147"/>
                    <a:pt x="46" y="146"/>
                  </a:cubicBezTo>
                  <a:cubicBezTo>
                    <a:pt x="11" y="142"/>
                    <a:pt x="11" y="142"/>
                    <a:pt x="11" y="142"/>
                  </a:cubicBezTo>
                  <a:cubicBezTo>
                    <a:pt x="10" y="142"/>
                    <a:pt x="10" y="141"/>
                    <a:pt x="10" y="140"/>
                  </a:cubicBezTo>
                  <a:cubicBezTo>
                    <a:pt x="26" y="18"/>
                    <a:pt x="26" y="18"/>
                    <a:pt x="26" y="18"/>
                  </a:cubicBezTo>
                  <a:cubicBezTo>
                    <a:pt x="28" y="19"/>
                    <a:pt x="30" y="20"/>
                    <a:pt x="32" y="21"/>
                  </a:cubicBezTo>
                  <a:cubicBezTo>
                    <a:pt x="17" y="129"/>
                    <a:pt x="17" y="129"/>
                    <a:pt x="17" y="129"/>
                  </a:cubicBezTo>
                  <a:cubicBezTo>
                    <a:pt x="21" y="129"/>
                    <a:pt x="21" y="129"/>
                    <a:pt x="21" y="129"/>
                  </a:cubicBezTo>
                  <a:cubicBezTo>
                    <a:pt x="35" y="22"/>
                    <a:pt x="35" y="22"/>
                    <a:pt x="35" y="22"/>
                  </a:cubicBezTo>
                  <a:cubicBezTo>
                    <a:pt x="38" y="23"/>
                    <a:pt x="40" y="23"/>
                    <a:pt x="43" y="24"/>
                  </a:cubicBezTo>
                  <a:cubicBezTo>
                    <a:pt x="28" y="131"/>
                    <a:pt x="28" y="131"/>
                    <a:pt x="28" y="131"/>
                  </a:cubicBezTo>
                  <a:cubicBezTo>
                    <a:pt x="32" y="131"/>
                    <a:pt x="32" y="131"/>
                    <a:pt x="32" y="131"/>
                  </a:cubicBezTo>
                  <a:cubicBezTo>
                    <a:pt x="47" y="25"/>
                    <a:pt x="47" y="25"/>
                    <a:pt x="47" y="25"/>
                  </a:cubicBezTo>
                  <a:cubicBezTo>
                    <a:pt x="49" y="25"/>
                    <a:pt x="51" y="25"/>
                    <a:pt x="54" y="25"/>
                  </a:cubicBezTo>
                  <a:cubicBezTo>
                    <a:pt x="40" y="132"/>
                    <a:pt x="40" y="132"/>
                    <a:pt x="40" y="132"/>
                  </a:cubicBezTo>
                  <a:cubicBezTo>
                    <a:pt x="43" y="132"/>
                    <a:pt x="43" y="132"/>
                    <a:pt x="43" y="132"/>
                  </a:cubicBezTo>
                  <a:cubicBezTo>
                    <a:pt x="58" y="25"/>
                    <a:pt x="58" y="25"/>
                    <a:pt x="58" y="25"/>
                  </a:cubicBezTo>
                  <a:cubicBezTo>
                    <a:pt x="60" y="25"/>
                    <a:pt x="62" y="25"/>
                    <a:pt x="64" y="25"/>
                  </a:cubicBezTo>
                  <a:lnTo>
                    <a:pt x="48" y="145"/>
                  </a:ln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47" name="Rectangle 77"/>
            <p:cNvSpPr>
              <a:spLocks noChangeArrowheads="1"/>
            </p:cNvSpPr>
            <p:nvPr/>
          </p:nvSpPr>
          <p:spPr bwMode="auto">
            <a:xfrm>
              <a:off x="3666043" y="2571029"/>
              <a:ext cx="539750" cy="41275"/>
            </a:xfrm>
            <a:prstGeom prst="rect">
              <a:avLst/>
            </a:pr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48" name="Freeform 78"/>
            <p:cNvSpPr/>
            <p:nvPr/>
          </p:nvSpPr>
          <p:spPr bwMode="auto">
            <a:xfrm>
              <a:off x="4145468" y="2623417"/>
              <a:ext cx="57150" cy="217488"/>
            </a:xfrm>
            <a:custGeom>
              <a:avLst/>
              <a:gdLst>
                <a:gd name="T0" fmla="*/ 10 w 15"/>
                <a:gd name="T1" fmla="*/ 0 h 58"/>
                <a:gd name="T2" fmla="*/ 5 w 15"/>
                <a:gd name="T3" fmla="*/ 0 h 58"/>
                <a:gd name="T4" fmla="*/ 5 w 15"/>
                <a:gd name="T5" fmla="*/ 38 h 58"/>
                <a:gd name="T6" fmla="*/ 0 w 15"/>
                <a:gd name="T7" fmla="*/ 50 h 58"/>
                <a:gd name="T8" fmla="*/ 7 w 15"/>
                <a:gd name="T9" fmla="*/ 58 h 58"/>
                <a:gd name="T10" fmla="*/ 15 w 15"/>
                <a:gd name="T11" fmla="*/ 50 h 58"/>
                <a:gd name="T12" fmla="*/ 10 w 15"/>
                <a:gd name="T13" fmla="*/ 38 h 58"/>
                <a:gd name="T14" fmla="*/ 10 w 15"/>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8">
                  <a:moveTo>
                    <a:pt x="10" y="0"/>
                  </a:moveTo>
                  <a:cubicBezTo>
                    <a:pt x="5" y="0"/>
                    <a:pt x="5" y="0"/>
                    <a:pt x="5" y="0"/>
                  </a:cubicBezTo>
                  <a:cubicBezTo>
                    <a:pt x="5" y="38"/>
                    <a:pt x="5" y="38"/>
                    <a:pt x="5" y="38"/>
                  </a:cubicBezTo>
                  <a:cubicBezTo>
                    <a:pt x="2" y="41"/>
                    <a:pt x="0" y="47"/>
                    <a:pt x="0" y="50"/>
                  </a:cubicBezTo>
                  <a:cubicBezTo>
                    <a:pt x="0" y="54"/>
                    <a:pt x="3" y="58"/>
                    <a:pt x="7" y="58"/>
                  </a:cubicBezTo>
                  <a:cubicBezTo>
                    <a:pt x="11" y="58"/>
                    <a:pt x="15" y="54"/>
                    <a:pt x="15" y="50"/>
                  </a:cubicBezTo>
                  <a:cubicBezTo>
                    <a:pt x="15" y="47"/>
                    <a:pt x="13" y="41"/>
                    <a:pt x="10" y="38"/>
                  </a:cubicBezTo>
                  <a:lnTo>
                    <a:pt x="10" y="0"/>
                  </a:ln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49" name="Rectangle 79"/>
            <p:cNvSpPr>
              <a:spLocks noChangeArrowheads="1"/>
            </p:cNvSpPr>
            <p:nvPr/>
          </p:nvSpPr>
          <p:spPr bwMode="auto">
            <a:xfrm>
              <a:off x="3721605" y="2631354"/>
              <a:ext cx="417513" cy="160338"/>
            </a:xfrm>
            <a:prstGeom prst="rect">
              <a:avLst/>
            </a:pr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grpSp>
      <p:sp>
        <p:nvSpPr>
          <p:cNvPr id="50" name="Freeform 6"/>
          <p:cNvSpPr>
            <a:spLocks noEditPoints="1"/>
          </p:cNvSpPr>
          <p:nvPr/>
        </p:nvSpPr>
        <p:spPr bwMode="auto">
          <a:xfrm>
            <a:off x="4902749" y="2103964"/>
            <a:ext cx="610362" cy="775598"/>
          </a:xfrm>
          <a:custGeom>
            <a:avLst/>
            <a:gdLst>
              <a:gd name="T0" fmla="*/ 19 w 347"/>
              <a:gd name="T1" fmla="*/ 28 h 537"/>
              <a:gd name="T2" fmla="*/ 30 w 347"/>
              <a:gd name="T3" fmla="*/ 4 h 537"/>
              <a:gd name="T4" fmla="*/ 54 w 347"/>
              <a:gd name="T5" fmla="*/ 15 h 537"/>
              <a:gd name="T6" fmla="*/ 67 w 347"/>
              <a:gd name="T7" fmla="*/ 49 h 537"/>
              <a:gd name="T8" fmla="*/ 56 w 347"/>
              <a:gd name="T9" fmla="*/ 73 h 537"/>
              <a:gd name="T10" fmla="*/ 50 w 347"/>
              <a:gd name="T11" fmla="*/ 74 h 537"/>
              <a:gd name="T12" fmla="*/ 32 w 347"/>
              <a:gd name="T13" fmla="*/ 62 h 537"/>
              <a:gd name="T14" fmla="*/ 19 w 347"/>
              <a:gd name="T15" fmla="*/ 28 h 537"/>
              <a:gd name="T16" fmla="*/ 163 w 347"/>
              <a:gd name="T17" fmla="*/ 308 h 537"/>
              <a:gd name="T18" fmla="*/ 140 w 347"/>
              <a:gd name="T19" fmla="*/ 297 h 537"/>
              <a:gd name="T20" fmla="*/ 129 w 347"/>
              <a:gd name="T21" fmla="*/ 321 h 537"/>
              <a:gd name="T22" fmla="*/ 143 w 347"/>
              <a:gd name="T23" fmla="*/ 360 h 537"/>
              <a:gd name="T24" fmla="*/ 167 w 347"/>
              <a:gd name="T25" fmla="*/ 370 h 537"/>
              <a:gd name="T26" fmla="*/ 178 w 347"/>
              <a:gd name="T27" fmla="*/ 347 h 537"/>
              <a:gd name="T28" fmla="*/ 163 w 347"/>
              <a:gd name="T29" fmla="*/ 308 h 537"/>
              <a:gd name="T30" fmla="*/ 345 w 347"/>
              <a:gd name="T31" fmla="*/ 429 h 537"/>
              <a:gd name="T32" fmla="*/ 334 w 347"/>
              <a:gd name="T33" fmla="*/ 415 h 537"/>
              <a:gd name="T34" fmla="*/ 332 w 347"/>
              <a:gd name="T35" fmla="*/ 390 h 537"/>
              <a:gd name="T36" fmla="*/ 178 w 347"/>
              <a:gd name="T37" fmla="*/ 210 h 537"/>
              <a:gd name="T38" fmla="*/ 186 w 347"/>
              <a:gd name="T39" fmla="*/ 173 h 537"/>
              <a:gd name="T40" fmla="*/ 180 w 347"/>
              <a:gd name="T41" fmla="*/ 140 h 537"/>
              <a:gd name="T42" fmla="*/ 93 w 347"/>
              <a:gd name="T43" fmla="*/ 80 h 537"/>
              <a:gd name="T44" fmla="*/ 61 w 347"/>
              <a:gd name="T45" fmla="*/ 86 h 537"/>
              <a:gd name="T46" fmla="*/ 0 w 347"/>
              <a:gd name="T47" fmla="*/ 173 h 537"/>
              <a:gd name="T48" fmla="*/ 6 w 347"/>
              <a:gd name="T49" fmla="*/ 205 h 537"/>
              <a:gd name="T50" fmla="*/ 53 w 347"/>
              <a:gd name="T51" fmla="*/ 256 h 537"/>
              <a:gd name="T52" fmla="*/ 55 w 347"/>
              <a:gd name="T53" fmla="*/ 493 h 537"/>
              <a:gd name="T54" fmla="*/ 69 w 347"/>
              <a:gd name="T55" fmla="*/ 513 h 537"/>
              <a:gd name="T56" fmla="*/ 70 w 347"/>
              <a:gd name="T57" fmla="*/ 531 h 537"/>
              <a:gd name="T58" fmla="*/ 76 w 347"/>
              <a:gd name="T59" fmla="*/ 537 h 537"/>
              <a:gd name="T60" fmla="*/ 82 w 347"/>
              <a:gd name="T61" fmla="*/ 530 h 537"/>
              <a:gd name="T62" fmla="*/ 81 w 347"/>
              <a:gd name="T63" fmla="*/ 513 h 537"/>
              <a:gd name="T64" fmla="*/ 97 w 347"/>
              <a:gd name="T65" fmla="*/ 493 h 537"/>
              <a:gd name="T66" fmla="*/ 95 w 347"/>
              <a:gd name="T67" fmla="*/ 203 h 537"/>
              <a:gd name="T68" fmla="*/ 74 w 347"/>
              <a:gd name="T69" fmla="*/ 181 h 537"/>
              <a:gd name="T70" fmla="*/ 53 w 347"/>
              <a:gd name="T71" fmla="*/ 203 h 537"/>
              <a:gd name="T72" fmla="*/ 53 w 347"/>
              <a:gd name="T73" fmla="*/ 234 h 537"/>
              <a:gd name="T74" fmla="*/ 24 w 347"/>
              <a:gd name="T75" fmla="*/ 198 h 537"/>
              <a:gd name="T76" fmla="*/ 20 w 347"/>
              <a:gd name="T77" fmla="*/ 173 h 537"/>
              <a:gd name="T78" fmla="*/ 68 w 347"/>
              <a:gd name="T79" fmla="*/ 104 h 537"/>
              <a:gd name="T80" fmla="*/ 93 w 347"/>
              <a:gd name="T81" fmla="*/ 99 h 537"/>
              <a:gd name="T82" fmla="*/ 162 w 347"/>
              <a:gd name="T83" fmla="*/ 147 h 537"/>
              <a:gd name="T84" fmla="*/ 167 w 347"/>
              <a:gd name="T85" fmla="*/ 173 h 537"/>
              <a:gd name="T86" fmla="*/ 164 w 347"/>
              <a:gd name="T87" fmla="*/ 193 h 537"/>
              <a:gd name="T88" fmla="*/ 144 w 347"/>
              <a:gd name="T89" fmla="*/ 169 h 537"/>
              <a:gd name="T90" fmla="*/ 114 w 347"/>
              <a:gd name="T91" fmla="*/ 167 h 537"/>
              <a:gd name="T92" fmla="*/ 111 w 347"/>
              <a:gd name="T93" fmla="*/ 196 h 537"/>
              <a:gd name="T94" fmla="*/ 299 w 347"/>
              <a:gd name="T95" fmla="*/ 418 h 537"/>
              <a:gd name="T96" fmla="*/ 316 w 347"/>
              <a:gd name="T97" fmla="*/ 425 h 537"/>
              <a:gd name="T98" fmla="*/ 325 w 347"/>
              <a:gd name="T99" fmla="*/ 423 h 537"/>
              <a:gd name="T100" fmla="*/ 335 w 347"/>
              <a:gd name="T101" fmla="*/ 436 h 537"/>
              <a:gd name="T102" fmla="*/ 340 w 347"/>
              <a:gd name="T103" fmla="*/ 438 h 537"/>
              <a:gd name="T104" fmla="*/ 344 w 347"/>
              <a:gd name="T105" fmla="*/ 437 h 537"/>
              <a:gd name="T106" fmla="*/ 345 w 347"/>
              <a:gd name="T107" fmla="*/ 429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 h="537">
                <a:moveTo>
                  <a:pt x="19" y="28"/>
                </a:moveTo>
                <a:cubicBezTo>
                  <a:pt x="16" y="18"/>
                  <a:pt x="21" y="7"/>
                  <a:pt x="30" y="4"/>
                </a:cubicBezTo>
                <a:cubicBezTo>
                  <a:pt x="40" y="0"/>
                  <a:pt x="51" y="5"/>
                  <a:pt x="54" y="15"/>
                </a:cubicBezTo>
                <a:cubicBezTo>
                  <a:pt x="67" y="49"/>
                  <a:pt x="67" y="49"/>
                  <a:pt x="67" y="49"/>
                </a:cubicBezTo>
                <a:cubicBezTo>
                  <a:pt x="71" y="58"/>
                  <a:pt x="66" y="69"/>
                  <a:pt x="56" y="73"/>
                </a:cubicBezTo>
                <a:cubicBezTo>
                  <a:pt x="54" y="73"/>
                  <a:pt x="52" y="74"/>
                  <a:pt x="50" y="74"/>
                </a:cubicBezTo>
                <a:cubicBezTo>
                  <a:pt x="42" y="74"/>
                  <a:pt x="35" y="69"/>
                  <a:pt x="32" y="62"/>
                </a:cubicBezTo>
                <a:lnTo>
                  <a:pt x="19" y="28"/>
                </a:lnTo>
                <a:close/>
                <a:moveTo>
                  <a:pt x="163" y="308"/>
                </a:moveTo>
                <a:cubicBezTo>
                  <a:pt x="160" y="298"/>
                  <a:pt x="149" y="294"/>
                  <a:pt x="140" y="297"/>
                </a:cubicBezTo>
                <a:cubicBezTo>
                  <a:pt x="130" y="301"/>
                  <a:pt x="125" y="311"/>
                  <a:pt x="129" y="321"/>
                </a:cubicBezTo>
                <a:cubicBezTo>
                  <a:pt x="143" y="360"/>
                  <a:pt x="143" y="360"/>
                  <a:pt x="143" y="360"/>
                </a:cubicBezTo>
                <a:cubicBezTo>
                  <a:pt x="146" y="369"/>
                  <a:pt x="157" y="374"/>
                  <a:pt x="167" y="370"/>
                </a:cubicBezTo>
                <a:cubicBezTo>
                  <a:pt x="176" y="367"/>
                  <a:pt x="181" y="356"/>
                  <a:pt x="178" y="347"/>
                </a:cubicBezTo>
                <a:lnTo>
                  <a:pt x="163" y="308"/>
                </a:lnTo>
                <a:close/>
                <a:moveTo>
                  <a:pt x="345" y="429"/>
                </a:moveTo>
                <a:cubicBezTo>
                  <a:pt x="334" y="415"/>
                  <a:pt x="334" y="415"/>
                  <a:pt x="334" y="415"/>
                </a:cubicBezTo>
                <a:cubicBezTo>
                  <a:pt x="338" y="407"/>
                  <a:pt x="338" y="397"/>
                  <a:pt x="332" y="390"/>
                </a:cubicBezTo>
                <a:cubicBezTo>
                  <a:pt x="178" y="210"/>
                  <a:pt x="178" y="210"/>
                  <a:pt x="178" y="210"/>
                </a:cubicBezTo>
                <a:cubicBezTo>
                  <a:pt x="183" y="198"/>
                  <a:pt x="186" y="186"/>
                  <a:pt x="186" y="173"/>
                </a:cubicBezTo>
                <a:cubicBezTo>
                  <a:pt x="186" y="162"/>
                  <a:pt x="184" y="151"/>
                  <a:pt x="180" y="140"/>
                </a:cubicBezTo>
                <a:cubicBezTo>
                  <a:pt x="166" y="103"/>
                  <a:pt x="131" y="80"/>
                  <a:pt x="93" y="80"/>
                </a:cubicBezTo>
                <a:cubicBezTo>
                  <a:pt x="83" y="80"/>
                  <a:pt x="72" y="82"/>
                  <a:pt x="61" y="86"/>
                </a:cubicBezTo>
                <a:cubicBezTo>
                  <a:pt x="24" y="100"/>
                  <a:pt x="0" y="135"/>
                  <a:pt x="0" y="173"/>
                </a:cubicBezTo>
                <a:cubicBezTo>
                  <a:pt x="0" y="184"/>
                  <a:pt x="2" y="194"/>
                  <a:pt x="6" y="205"/>
                </a:cubicBezTo>
                <a:cubicBezTo>
                  <a:pt x="15" y="229"/>
                  <a:pt x="32" y="246"/>
                  <a:pt x="53" y="256"/>
                </a:cubicBezTo>
                <a:cubicBezTo>
                  <a:pt x="55" y="493"/>
                  <a:pt x="55" y="493"/>
                  <a:pt x="55" y="493"/>
                </a:cubicBezTo>
                <a:cubicBezTo>
                  <a:pt x="55" y="502"/>
                  <a:pt x="61" y="510"/>
                  <a:pt x="69" y="513"/>
                </a:cubicBezTo>
                <a:cubicBezTo>
                  <a:pt x="70" y="531"/>
                  <a:pt x="70" y="531"/>
                  <a:pt x="70" y="531"/>
                </a:cubicBezTo>
                <a:cubicBezTo>
                  <a:pt x="70" y="534"/>
                  <a:pt x="73" y="537"/>
                  <a:pt x="76" y="537"/>
                </a:cubicBezTo>
                <a:cubicBezTo>
                  <a:pt x="80" y="536"/>
                  <a:pt x="82" y="534"/>
                  <a:pt x="82" y="530"/>
                </a:cubicBezTo>
                <a:cubicBezTo>
                  <a:pt x="81" y="513"/>
                  <a:pt x="81" y="513"/>
                  <a:pt x="81" y="513"/>
                </a:cubicBezTo>
                <a:cubicBezTo>
                  <a:pt x="90" y="511"/>
                  <a:pt x="97" y="503"/>
                  <a:pt x="97" y="493"/>
                </a:cubicBezTo>
                <a:cubicBezTo>
                  <a:pt x="95" y="203"/>
                  <a:pt x="95" y="203"/>
                  <a:pt x="95" y="203"/>
                </a:cubicBezTo>
                <a:cubicBezTo>
                  <a:pt x="95" y="191"/>
                  <a:pt x="85" y="181"/>
                  <a:pt x="74" y="181"/>
                </a:cubicBezTo>
                <a:cubicBezTo>
                  <a:pt x="62" y="182"/>
                  <a:pt x="53" y="191"/>
                  <a:pt x="53" y="203"/>
                </a:cubicBezTo>
                <a:cubicBezTo>
                  <a:pt x="53" y="234"/>
                  <a:pt x="53" y="234"/>
                  <a:pt x="53" y="234"/>
                </a:cubicBezTo>
                <a:cubicBezTo>
                  <a:pt x="40" y="226"/>
                  <a:pt x="30" y="214"/>
                  <a:pt x="24" y="198"/>
                </a:cubicBezTo>
                <a:cubicBezTo>
                  <a:pt x="21" y="190"/>
                  <a:pt x="20" y="181"/>
                  <a:pt x="20" y="173"/>
                </a:cubicBezTo>
                <a:cubicBezTo>
                  <a:pt x="20" y="143"/>
                  <a:pt x="38" y="115"/>
                  <a:pt x="68" y="104"/>
                </a:cubicBezTo>
                <a:cubicBezTo>
                  <a:pt x="76" y="101"/>
                  <a:pt x="85" y="99"/>
                  <a:pt x="93" y="99"/>
                </a:cubicBezTo>
                <a:cubicBezTo>
                  <a:pt x="123" y="99"/>
                  <a:pt x="151" y="117"/>
                  <a:pt x="162" y="147"/>
                </a:cubicBezTo>
                <a:cubicBezTo>
                  <a:pt x="166" y="156"/>
                  <a:pt x="167" y="164"/>
                  <a:pt x="167" y="173"/>
                </a:cubicBezTo>
                <a:cubicBezTo>
                  <a:pt x="167" y="180"/>
                  <a:pt x="166" y="186"/>
                  <a:pt x="164" y="193"/>
                </a:cubicBezTo>
                <a:cubicBezTo>
                  <a:pt x="144" y="169"/>
                  <a:pt x="144" y="169"/>
                  <a:pt x="144" y="169"/>
                </a:cubicBezTo>
                <a:cubicBezTo>
                  <a:pt x="136" y="160"/>
                  <a:pt x="123" y="159"/>
                  <a:pt x="114" y="167"/>
                </a:cubicBezTo>
                <a:cubicBezTo>
                  <a:pt x="105" y="174"/>
                  <a:pt x="104" y="188"/>
                  <a:pt x="111" y="196"/>
                </a:cubicBezTo>
                <a:cubicBezTo>
                  <a:pt x="299" y="418"/>
                  <a:pt x="299" y="418"/>
                  <a:pt x="299" y="418"/>
                </a:cubicBezTo>
                <a:cubicBezTo>
                  <a:pt x="304" y="423"/>
                  <a:pt x="310" y="425"/>
                  <a:pt x="316" y="425"/>
                </a:cubicBezTo>
                <a:cubicBezTo>
                  <a:pt x="319" y="425"/>
                  <a:pt x="322" y="424"/>
                  <a:pt x="325" y="423"/>
                </a:cubicBezTo>
                <a:cubicBezTo>
                  <a:pt x="335" y="436"/>
                  <a:pt x="335" y="436"/>
                  <a:pt x="335" y="436"/>
                </a:cubicBezTo>
                <a:cubicBezTo>
                  <a:pt x="337" y="438"/>
                  <a:pt x="338" y="438"/>
                  <a:pt x="340" y="438"/>
                </a:cubicBezTo>
                <a:cubicBezTo>
                  <a:pt x="341" y="438"/>
                  <a:pt x="343" y="438"/>
                  <a:pt x="344" y="437"/>
                </a:cubicBezTo>
                <a:cubicBezTo>
                  <a:pt x="347" y="435"/>
                  <a:pt x="347" y="431"/>
                  <a:pt x="345" y="429"/>
                </a:cubicBezTo>
                <a:close/>
              </a:path>
            </a:pathLst>
          </a:custGeom>
          <a:solidFill>
            <a:srgbClr val="4D4D4D">
              <a:lumMod val="75000"/>
            </a:srgbClr>
          </a:solid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grpSp>
        <p:nvGrpSpPr>
          <p:cNvPr id="51" name="组合 50"/>
          <p:cNvGrpSpPr/>
          <p:nvPr/>
        </p:nvGrpSpPr>
        <p:grpSpPr>
          <a:xfrm>
            <a:off x="4901580" y="3113958"/>
            <a:ext cx="605573" cy="633337"/>
            <a:chOff x="7863393" y="4010892"/>
            <a:chExt cx="796925" cy="931863"/>
          </a:xfrm>
          <a:solidFill>
            <a:srgbClr val="4D4D4D">
              <a:lumMod val="75000"/>
            </a:srgbClr>
          </a:solidFill>
        </p:grpSpPr>
        <p:sp>
          <p:nvSpPr>
            <p:cNvPr id="52" name="Freeform 103"/>
            <p:cNvSpPr/>
            <p:nvPr/>
          </p:nvSpPr>
          <p:spPr bwMode="auto">
            <a:xfrm>
              <a:off x="7998330" y="4168054"/>
              <a:ext cx="315913" cy="79375"/>
            </a:xfrm>
            <a:custGeom>
              <a:avLst/>
              <a:gdLst>
                <a:gd name="T0" fmla="*/ 36 w 199"/>
                <a:gd name="T1" fmla="*/ 33 h 50"/>
                <a:gd name="T2" fmla="*/ 164 w 199"/>
                <a:gd name="T3" fmla="*/ 33 h 50"/>
                <a:gd name="T4" fmla="*/ 164 w 199"/>
                <a:gd name="T5" fmla="*/ 50 h 50"/>
                <a:gd name="T6" fmla="*/ 199 w 199"/>
                <a:gd name="T7" fmla="*/ 50 h 50"/>
                <a:gd name="T8" fmla="*/ 199 w 199"/>
                <a:gd name="T9" fmla="*/ 0 h 50"/>
                <a:gd name="T10" fmla="*/ 0 w 199"/>
                <a:gd name="T11" fmla="*/ 0 h 50"/>
                <a:gd name="T12" fmla="*/ 0 w 199"/>
                <a:gd name="T13" fmla="*/ 50 h 50"/>
                <a:gd name="T14" fmla="*/ 36 w 199"/>
                <a:gd name="T15" fmla="*/ 50 h 50"/>
                <a:gd name="T16" fmla="*/ 36 w 199"/>
                <a:gd name="T17"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0">
                  <a:moveTo>
                    <a:pt x="36" y="33"/>
                  </a:moveTo>
                  <a:lnTo>
                    <a:pt x="164" y="33"/>
                  </a:lnTo>
                  <a:lnTo>
                    <a:pt x="164" y="50"/>
                  </a:lnTo>
                  <a:lnTo>
                    <a:pt x="199" y="50"/>
                  </a:lnTo>
                  <a:lnTo>
                    <a:pt x="199" y="0"/>
                  </a:lnTo>
                  <a:lnTo>
                    <a:pt x="0" y="0"/>
                  </a:lnTo>
                  <a:lnTo>
                    <a:pt x="0" y="50"/>
                  </a:lnTo>
                  <a:lnTo>
                    <a:pt x="36" y="50"/>
                  </a:lnTo>
                  <a:lnTo>
                    <a:pt x="36" y="33"/>
                  </a:ln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53" name="Freeform 104"/>
            <p:cNvSpPr>
              <a:spLocks noEditPoints="1"/>
            </p:cNvSpPr>
            <p:nvPr/>
          </p:nvSpPr>
          <p:spPr bwMode="auto">
            <a:xfrm>
              <a:off x="7871330" y="4341092"/>
              <a:ext cx="577850" cy="508000"/>
            </a:xfrm>
            <a:custGeom>
              <a:avLst/>
              <a:gdLst>
                <a:gd name="T0" fmla="*/ 154 w 154"/>
                <a:gd name="T1" fmla="*/ 117 h 135"/>
                <a:gd name="T2" fmla="*/ 118 w 154"/>
                <a:gd name="T3" fmla="*/ 12 h 135"/>
                <a:gd name="T4" fmla="*/ 118 w 154"/>
                <a:gd name="T5" fmla="*/ 0 h 135"/>
                <a:gd name="T6" fmla="*/ 103 w 154"/>
                <a:gd name="T7" fmla="*/ 0 h 135"/>
                <a:gd name="T8" fmla="*/ 103 w 154"/>
                <a:gd name="T9" fmla="*/ 14 h 135"/>
                <a:gd name="T10" fmla="*/ 124 w 154"/>
                <a:gd name="T11" fmla="*/ 74 h 135"/>
                <a:gd name="T12" fmla="*/ 29 w 154"/>
                <a:gd name="T13" fmla="*/ 74 h 135"/>
                <a:gd name="T14" fmla="*/ 49 w 154"/>
                <a:gd name="T15" fmla="*/ 14 h 135"/>
                <a:gd name="T16" fmla="*/ 49 w 154"/>
                <a:gd name="T17" fmla="*/ 0 h 135"/>
                <a:gd name="T18" fmla="*/ 34 w 154"/>
                <a:gd name="T19" fmla="*/ 0 h 135"/>
                <a:gd name="T20" fmla="*/ 34 w 154"/>
                <a:gd name="T21" fmla="*/ 12 h 135"/>
                <a:gd name="T22" fmla="*/ 0 w 154"/>
                <a:gd name="T23" fmla="*/ 117 h 135"/>
                <a:gd name="T24" fmla="*/ 24 w 154"/>
                <a:gd name="T25" fmla="*/ 135 h 135"/>
                <a:gd name="T26" fmla="*/ 129 w 154"/>
                <a:gd name="T27" fmla="*/ 135 h 135"/>
                <a:gd name="T28" fmla="*/ 154 w 154"/>
                <a:gd name="T29" fmla="*/ 117 h 135"/>
                <a:gd name="T30" fmla="*/ 129 w 154"/>
                <a:gd name="T31" fmla="*/ 121 h 135"/>
                <a:gd name="T32" fmla="*/ 24 w 154"/>
                <a:gd name="T33" fmla="*/ 121 h 135"/>
                <a:gd name="T34" fmla="*/ 15 w 154"/>
                <a:gd name="T35" fmla="*/ 117 h 135"/>
                <a:gd name="T36" fmla="*/ 26 w 154"/>
                <a:gd name="T37" fmla="*/ 83 h 135"/>
                <a:gd name="T38" fmla="*/ 127 w 154"/>
                <a:gd name="T39" fmla="*/ 83 h 135"/>
                <a:gd name="T40" fmla="*/ 139 w 154"/>
                <a:gd name="T41" fmla="*/ 117 h 135"/>
                <a:gd name="T42" fmla="*/ 129 w 154"/>
                <a:gd name="T43" fmla="*/ 1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35">
                  <a:moveTo>
                    <a:pt x="154" y="117"/>
                  </a:moveTo>
                  <a:cubicBezTo>
                    <a:pt x="118" y="12"/>
                    <a:pt x="118" y="12"/>
                    <a:pt x="118" y="12"/>
                  </a:cubicBezTo>
                  <a:cubicBezTo>
                    <a:pt x="118" y="0"/>
                    <a:pt x="118" y="0"/>
                    <a:pt x="118" y="0"/>
                  </a:cubicBezTo>
                  <a:cubicBezTo>
                    <a:pt x="103" y="0"/>
                    <a:pt x="103" y="0"/>
                    <a:pt x="103" y="0"/>
                  </a:cubicBezTo>
                  <a:cubicBezTo>
                    <a:pt x="103" y="14"/>
                    <a:pt x="103" y="14"/>
                    <a:pt x="103" y="14"/>
                  </a:cubicBezTo>
                  <a:cubicBezTo>
                    <a:pt x="124" y="74"/>
                    <a:pt x="124" y="74"/>
                    <a:pt x="124" y="74"/>
                  </a:cubicBezTo>
                  <a:cubicBezTo>
                    <a:pt x="29" y="74"/>
                    <a:pt x="29" y="74"/>
                    <a:pt x="29" y="74"/>
                  </a:cubicBezTo>
                  <a:cubicBezTo>
                    <a:pt x="49" y="14"/>
                    <a:pt x="49" y="14"/>
                    <a:pt x="49" y="14"/>
                  </a:cubicBezTo>
                  <a:cubicBezTo>
                    <a:pt x="49" y="0"/>
                    <a:pt x="49" y="0"/>
                    <a:pt x="49" y="0"/>
                  </a:cubicBezTo>
                  <a:cubicBezTo>
                    <a:pt x="34" y="0"/>
                    <a:pt x="34" y="0"/>
                    <a:pt x="34" y="0"/>
                  </a:cubicBezTo>
                  <a:cubicBezTo>
                    <a:pt x="34" y="12"/>
                    <a:pt x="34" y="12"/>
                    <a:pt x="34" y="12"/>
                  </a:cubicBezTo>
                  <a:cubicBezTo>
                    <a:pt x="0" y="117"/>
                    <a:pt x="0" y="117"/>
                    <a:pt x="0" y="117"/>
                  </a:cubicBezTo>
                  <a:cubicBezTo>
                    <a:pt x="0" y="127"/>
                    <a:pt x="11" y="135"/>
                    <a:pt x="24" y="135"/>
                  </a:cubicBezTo>
                  <a:cubicBezTo>
                    <a:pt x="129" y="135"/>
                    <a:pt x="129" y="135"/>
                    <a:pt x="129" y="135"/>
                  </a:cubicBezTo>
                  <a:cubicBezTo>
                    <a:pt x="143" y="135"/>
                    <a:pt x="154" y="127"/>
                    <a:pt x="154" y="117"/>
                  </a:cubicBezTo>
                  <a:close/>
                  <a:moveTo>
                    <a:pt x="129" y="121"/>
                  </a:moveTo>
                  <a:cubicBezTo>
                    <a:pt x="24" y="121"/>
                    <a:pt x="24" y="121"/>
                    <a:pt x="24" y="121"/>
                  </a:cubicBezTo>
                  <a:cubicBezTo>
                    <a:pt x="19" y="121"/>
                    <a:pt x="16" y="119"/>
                    <a:pt x="15" y="117"/>
                  </a:cubicBezTo>
                  <a:cubicBezTo>
                    <a:pt x="26" y="83"/>
                    <a:pt x="26" y="83"/>
                    <a:pt x="26" y="83"/>
                  </a:cubicBezTo>
                  <a:cubicBezTo>
                    <a:pt x="127" y="83"/>
                    <a:pt x="127" y="83"/>
                    <a:pt x="127" y="83"/>
                  </a:cubicBezTo>
                  <a:cubicBezTo>
                    <a:pt x="139" y="117"/>
                    <a:pt x="139" y="117"/>
                    <a:pt x="139" y="117"/>
                  </a:cubicBezTo>
                  <a:cubicBezTo>
                    <a:pt x="137" y="119"/>
                    <a:pt x="134" y="121"/>
                    <a:pt x="129" y="121"/>
                  </a:cubicBez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54" name="Freeform 105"/>
            <p:cNvSpPr/>
            <p:nvPr/>
          </p:nvSpPr>
          <p:spPr bwMode="auto">
            <a:xfrm>
              <a:off x="7863393" y="4010892"/>
              <a:ext cx="796925" cy="931863"/>
            </a:xfrm>
            <a:custGeom>
              <a:avLst/>
              <a:gdLst>
                <a:gd name="T0" fmla="*/ 197 w 212"/>
                <a:gd name="T1" fmla="*/ 233 h 248"/>
                <a:gd name="T2" fmla="*/ 182 w 212"/>
                <a:gd name="T3" fmla="*/ 233 h 248"/>
                <a:gd name="T4" fmla="*/ 182 w 212"/>
                <a:gd name="T5" fmla="*/ 83 h 248"/>
                <a:gd name="T6" fmla="*/ 202 w 212"/>
                <a:gd name="T7" fmla="*/ 83 h 248"/>
                <a:gd name="T8" fmla="*/ 202 w 212"/>
                <a:gd name="T9" fmla="*/ 68 h 248"/>
                <a:gd name="T10" fmla="*/ 182 w 212"/>
                <a:gd name="T11" fmla="*/ 68 h 248"/>
                <a:gd name="T12" fmla="*/ 182 w 212"/>
                <a:gd name="T13" fmla="*/ 0 h 248"/>
                <a:gd name="T14" fmla="*/ 167 w 212"/>
                <a:gd name="T15" fmla="*/ 0 h 248"/>
                <a:gd name="T16" fmla="*/ 167 w 212"/>
                <a:gd name="T17" fmla="*/ 68 h 248"/>
                <a:gd name="T18" fmla="*/ 0 w 212"/>
                <a:gd name="T19" fmla="*/ 68 h 248"/>
                <a:gd name="T20" fmla="*/ 0 w 212"/>
                <a:gd name="T21" fmla="*/ 83 h 248"/>
                <a:gd name="T22" fmla="*/ 167 w 212"/>
                <a:gd name="T23" fmla="*/ 83 h 248"/>
                <a:gd name="T24" fmla="*/ 167 w 212"/>
                <a:gd name="T25" fmla="*/ 233 h 248"/>
                <a:gd name="T26" fmla="*/ 151 w 212"/>
                <a:gd name="T27" fmla="*/ 233 h 248"/>
                <a:gd name="T28" fmla="*/ 136 w 212"/>
                <a:gd name="T29" fmla="*/ 240 h 248"/>
                <a:gd name="T30" fmla="*/ 136 w 212"/>
                <a:gd name="T31" fmla="*/ 248 h 248"/>
                <a:gd name="T32" fmla="*/ 212 w 212"/>
                <a:gd name="T33" fmla="*/ 248 h 248"/>
                <a:gd name="T34" fmla="*/ 212 w 212"/>
                <a:gd name="T35" fmla="*/ 240 h 248"/>
                <a:gd name="T36" fmla="*/ 197 w 212"/>
                <a:gd name="T37" fmla="*/ 23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48">
                  <a:moveTo>
                    <a:pt x="197" y="233"/>
                  </a:moveTo>
                  <a:cubicBezTo>
                    <a:pt x="182" y="233"/>
                    <a:pt x="182" y="233"/>
                    <a:pt x="182" y="233"/>
                  </a:cubicBezTo>
                  <a:cubicBezTo>
                    <a:pt x="182" y="83"/>
                    <a:pt x="182" y="83"/>
                    <a:pt x="182" y="83"/>
                  </a:cubicBezTo>
                  <a:cubicBezTo>
                    <a:pt x="202" y="83"/>
                    <a:pt x="202" y="83"/>
                    <a:pt x="202" y="83"/>
                  </a:cubicBezTo>
                  <a:cubicBezTo>
                    <a:pt x="202" y="68"/>
                    <a:pt x="202" y="68"/>
                    <a:pt x="202" y="68"/>
                  </a:cubicBezTo>
                  <a:cubicBezTo>
                    <a:pt x="182" y="68"/>
                    <a:pt x="182" y="68"/>
                    <a:pt x="182" y="68"/>
                  </a:cubicBezTo>
                  <a:cubicBezTo>
                    <a:pt x="182" y="0"/>
                    <a:pt x="182" y="0"/>
                    <a:pt x="182" y="0"/>
                  </a:cubicBezTo>
                  <a:cubicBezTo>
                    <a:pt x="167" y="0"/>
                    <a:pt x="167" y="0"/>
                    <a:pt x="167" y="0"/>
                  </a:cubicBezTo>
                  <a:cubicBezTo>
                    <a:pt x="167" y="68"/>
                    <a:pt x="167" y="68"/>
                    <a:pt x="167" y="68"/>
                  </a:cubicBezTo>
                  <a:cubicBezTo>
                    <a:pt x="0" y="68"/>
                    <a:pt x="0" y="68"/>
                    <a:pt x="0" y="68"/>
                  </a:cubicBezTo>
                  <a:cubicBezTo>
                    <a:pt x="0" y="83"/>
                    <a:pt x="0" y="83"/>
                    <a:pt x="0" y="83"/>
                  </a:cubicBezTo>
                  <a:cubicBezTo>
                    <a:pt x="167" y="83"/>
                    <a:pt x="167" y="83"/>
                    <a:pt x="167" y="83"/>
                  </a:cubicBezTo>
                  <a:cubicBezTo>
                    <a:pt x="167" y="233"/>
                    <a:pt x="167" y="233"/>
                    <a:pt x="167" y="233"/>
                  </a:cubicBezTo>
                  <a:cubicBezTo>
                    <a:pt x="151" y="233"/>
                    <a:pt x="151" y="233"/>
                    <a:pt x="151" y="233"/>
                  </a:cubicBezTo>
                  <a:cubicBezTo>
                    <a:pt x="143" y="233"/>
                    <a:pt x="136" y="236"/>
                    <a:pt x="136" y="240"/>
                  </a:cubicBezTo>
                  <a:cubicBezTo>
                    <a:pt x="136" y="248"/>
                    <a:pt x="136" y="248"/>
                    <a:pt x="136" y="248"/>
                  </a:cubicBezTo>
                  <a:cubicBezTo>
                    <a:pt x="212" y="248"/>
                    <a:pt x="212" y="248"/>
                    <a:pt x="212" y="248"/>
                  </a:cubicBezTo>
                  <a:cubicBezTo>
                    <a:pt x="212" y="240"/>
                    <a:pt x="212" y="240"/>
                    <a:pt x="212" y="240"/>
                  </a:cubicBezTo>
                  <a:cubicBezTo>
                    <a:pt x="212" y="236"/>
                    <a:pt x="205" y="233"/>
                    <a:pt x="197" y="233"/>
                  </a:cubicBezTo>
                  <a:close/>
                </a:path>
              </a:pathLst>
            </a:cu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55" name="Oval 106"/>
            <p:cNvSpPr>
              <a:spLocks noChangeArrowheads="1"/>
            </p:cNvSpPr>
            <p:nvPr/>
          </p:nvSpPr>
          <p:spPr bwMode="auto">
            <a:xfrm>
              <a:off x="8190418" y="4736379"/>
              <a:ext cx="30163" cy="30163"/>
            </a:xfrm>
            <a:prstGeom prst="ellipse">
              <a:avLst/>
            </a:pr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56" name="Oval 107"/>
            <p:cNvSpPr>
              <a:spLocks noChangeArrowheads="1"/>
            </p:cNvSpPr>
            <p:nvPr/>
          </p:nvSpPr>
          <p:spPr bwMode="auto">
            <a:xfrm>
              <a:off x="8253918" y="4664942"/>
              <a:ext cx="30163" cy="30163"/>
            </a:xfrm>
            <a:prstGeom prst="ellipse">
              <a:avLst/>
            </a:pr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57" name="Oval 108"/>
            <p:cNvSpPr>
              <a:spLocks noChangeArrowheads="1"/>
            </p:cNvSpPr>
            <p:nvPr/>
          </p:nvSpPr>
          <p:spPr bwMode="auto">
            <a:xfrm>
              <a:off x="8269793" y="4720504"/>
              <a:ext cx="63500" cy="60325"/>
            </a:xfrm>
            <a:prstGeom prst="ellipse">
              <a:avLst/>
            </a:pr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58" name="Oval 109"/>
            <p:cNvSpPr>
              <a:spLocks noChangeArrowheads="1"/>
            </p:cNvSpPr>
            <p:nvPr/>
          </p:nvSpPr>
          <p:spPr bwMode="auto">
            <a:xfrm>
              <a:off x="7998330" y="4750667"/>
              <a:ext cx="30163" cy="30163"/>
            </a:xfrm>
            <a:prstGeom prst="ellipse">
              <a:avLst/>
            </a:pr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sp>
          <p:nvSpPr>
            <p:cNvPr id="59" name="Oval 110"/>
            <p:cNvSpPr>
              <a:spLocks noChangeArrowheads="1"/>
            </p:cNvSpPr>
            <p:nvPr/>
          </p:nvSpPr>
          <p:spPr bwMode="auto">
            <a:xfrm>
              <a:off x="7984043" y="4679229"/>
              <a:ext cx="30163" cy="30163"/>
            </a:xfrm>
            <a:prstGeom prst="ellipse">
              <a:avLst/>
            </a:prstGeom>
            <a:grp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a:ea typeface="微软雅黑" panose="020B0503020204020204" charset="-122"/>
              </a:endParaRPr>
            </a:p>
          </p:txBody>
        </p:sp>
      </p:grpSp>
      <p:sp>
        <p:nvSpPr>
          <p:cNvPr id="61" name="文本框 60"/>
          <p:cNvSpPr txBox="1"/>
          <p:nvPr/>
        </p:nvSpPr>
        <p:spPr>
          <a:xfrm>
            <a:off x="6096000" y="4204051"/>
            <a:ext cx="3571793" cy="523220"/>
          </a:xfrm>
          <a:prstGeom prst="rect">
            <a:avLst/>
          </a:prstGeom>
          <a:noFill/>
        </p:spPr>
        <p:txBody>
          <a:bodyPr wrap="square" rtlCol="0">
            <a:spAutoFit/>
          </a:bodyPr>
          <a:lstStyle/>
          <a:p>
            <a:pPr algn="l"/>
            <a:r>
              <a:rPr lang="zh-CN" altLang="en-US" sz="2800" b="1" dirty="0">
                <a:latin typeface="微软雅黑" panose="020B0503020204020204" charset="-122"/>
                <a:ea typeface="微软雅黑" panose="020B0503020204020204" charset="-122"/>
              </a:rPr>
              <a:t>作品展示</a:t>
            </a:r>
            <a:endParaRPr lang="zh-CN" altLang="en-US" sz="2800" b="1" dirty="0">
              <a:latin typeface="微软雅黑" panose="020B0503020204020204" charset="-122"/>
              <a:ea typeface="微软雅黑" panose="020B0503020204020204" charset="-122"/>
            </a:endParaRPr>
          </a:p>
        </p:txBody>
      </p:sp>
      <p:grpSp>
        <p:nvGrpSpPr>
          <p:cNvPr id="62" name="组合 61"/>
          <p:cNvGrpSpPr/>
          <p:nvPr/>
        </p:nvGrpSpPr>
        <p:grpSpPr>
          <a:xfrm>
            <a:off x="4915920" y="4147609"/>
            <a:ext cx="656510" cy="642108"/>
            <a:chOff x="1060138" y="4818053"/>
            <a:chExt cx="683137" cy="683135"/>
          </a:xfrm>
        </p:grpSpPr>
        <p:sp>
          <p:nvSpPr>
            <p:cNvPr id="63" name="í$ḷîḓè"/>
            <p:cNvSpPr/>
            <p:nvPr/>
          </p:nvSpPr>
          <p:spPr>
            <a:xfrm>
              <a:off x="1060138" y="4818053"/>
              <a:ext cx="683137" cy="683135"/>
            </a:xfrm>
            <a:prstGeom prst="ellipse">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4" name="î$ḻiḍe"/>
            <p:cNvSpPr/>
            <p:nvPr/>
          </p:nvSpPr>
          <p:spPr bwMode="auto">
            <a:xfrm>
              <a:off x="1275297" y="4972311"/>
              <a:ext cx="296539" cy="368231"/>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rgbClr val="000A0B"/>
            </a:solidFill>
            <a:ln>
              <a:solidFill>
                <a:schemeClr val="tx1">
                  <a:lumMod val="65000"/>
                  <a:lumOff val="35000"/>
                </a:schemeClr>
              </a:solidFill>
            </a:ln>
            <a:effectLst/>
          </p:spPr>
          <p:txBody>
            <a:bodyPr anchor="ctr"/>
            <a:lstStyle/>
            <a:p>
              <a:pPr algn="ctr"/>
              <a:endParaRPr dirty="0"/>
            </a:p>
          </p:txBody>
        </p:sp>
      </p:grpSp>
      <p:sp>
        <p:nvSpPr>
          <p:cNvPr id="65" name="矩形 64"/>
          <p:cNvSpPr/>
          <p:nvPr/>
        </p:nvSpPr>
        <p:spPr bwMode="auto">
          <a:xfrm>
            <a:off x="6073396" y="1332439"/>
            <a:ext cx="4391025" cy="530818"/>
          </a:xfrm>
          <a:prstGeom prst="rect">
            <a:avLst/>
          </a:prstGeom>
        </p:spPr>
        <p:txBody>
          <a:bodyPr>
            <a:spAutoFit/>
          </a:bodyPr>
          <a:lstStyle/>
          <a:p>
            <a:pPr algn="just">
              <a:defRPr/>
            </a:pPr>
            <a:r>
              <a:rPr lang="zh-CN" altLang="en-US" sz="2800" b="1" dirty="0">
                <a:ln w="6350">
                  <a:noFill/>
                </a:ln>
                <a:latin typeface="Impact" panose="020B0806030902050204" pitchFamily="34" charset="0"/>
                <a:ea typeface="微软雅黑" panose="020B0503020204020204" charset="-122"/>
              </a:rPr>
              <a:t>项目背景</a:t>
            </a:r>
            <a:endParaRPr lang="zh-CN" altLang="en-US" sz="2800" b="1" dirty="0">
              <a:ln w="6350">
                <a:noFill/>
              </a:ln>
              <a:latin typeface="Impact" panose="020B0806030902050204" pitchFamily="34" charset="0"/>
              <a:ea typeface="微软雅黑" panose="020B0503020204020204" charset="-122"/>
            </a:endParaRPr>
          </a:p>
        </p:txBody>
      </p:sp>
      <p:sp>
        <p:nvSpPr>
          <p:cNvPr id="66" name="矩形 65"/>
          <p:cNvSpPr/>
          <p:nvPr/>
        </p:nvSpPr>
        <p:spPr bwMode="auto">
          <a:xfrm>
            <a:off x="6073396" y="2314211"/>
            <a:ext cx="4391025" cy="530818"/>
          </a:xfrm>
          <a:prstGeom prst="rect">
            <a:avLst/>
          </a:prstGeom>
        </p:spPr>
        <p:txBody>
          <a:bodyPr>
            <a:spAutoFit/>
          </a:bodyPr>
          <a:lstStyle/>
          <a:p>
            <a:pPr algn="just">
              <a:defRPr/>
            </a:pPr>
            <a:r>
              <a:rPr lang="zh-CN" altLang="en-US" sz="2800" b="1" dirty="0">
                <a:ln w="6350">
                  <a:noFill/>
                </a:ln>
                <a:latin typeface="Impact" panose="020B0806030902050204" pitchFamily="34" charset="0"/>
                <a:ea typeface="微软雅黑" panose="020B0503020204020204" charset="-122"/>
              </a:rPr>
              <a:t>方案设计</a:t>
            </a:r>
            <a:endParaRPr lang="zh-CN" altLang="en-US" sz="2800" b="1" dirty="0">
              <a:ln w="6350">
                <a:noFill/>
              </a:ln>
              <a:latin typeface="Impact" panose="020B0806030902050204" pitchFamily="34" charset="0"/>
              <a:ea typeface="微软雅黑" panose="020B0503020204020204" charset="-122"/>
            </a:endParaRPr>
          </a:p>
        </p:txBody>
      </p:sp>
      <p:sp>
        <p:nvSpPr>
          <p:cNvPr id="67" name="矩形 66"/>
          <p:cNvSpPr/>
          <p:nvPr/>
        </p:nvSpPr>
        <p:spPr bwMode="auto">
          <a:xfrm>
            <a:off x="6073396" y="3289706"/>
            <a:ext cx="4391025" cy="530818"/>
          </a:xfrm>
          <a:prstGeom prst="rect">
            <a:avLst/>
          </a:prstGeom>
        </p:spPr>
        <p:txBody>
          <a:bodyPr>
            <a:spAutoFit/>
          </a:bodyPr>
          <a:lstStyle/>
          <a:p>
            <a:pPr algn="just">
              <a:defRPr/>
            </a:pPr>
            <a:r>
              <a:rPr lang="zh-CN" altLang="en-US" sz="2800" b="1" dirty="0">
                <a:ln w="6350">
                  <a:noFill/>
                </a:ln>
                <a:latin typeface="Impact" panose="020B0806030902050204" pitchFamily="34" charset="0"/>
                <a:ea typeface="微软雅黑" panose="020B0503020204020204" charset="-122"/>
              </a:rPr>
              <a:t>系统构建</a:t>
            </a:r>
            <a:endParaRPr lang="zh-CN" altLang="en-US" sz="2800" b="1" dirty="0">
              <a:ln w="6350">
                <a:noFill/>
              </a:ln>
              <a:latin typeface="Impact" panose="020B0806030902050204" pitchFamily="34" charset="0"/>
              <a:ea typeface="微软雅黑" panose="020B0503020204020204" charset="-122"/>
            </a:endParaRPr>
          </a:p>
        </p:txBody>
      </p:sp>
      <p:pic>
        <p:nvPicPr>
          <p:cNvPr id="3" name="图形 2" descr="带齿轮的头部"/>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792909" y="5056339"/>
            <a:ext cx="855392" cy="855392"/>
          </a:xfrm>
          <a:prstGeom prst="rect">
            <a:avLst/>
          </a:prstGeom>
        </p:spPr>
      </p:pic>
      <p:sp>
        <p:nvSpPr>
          <p:cNvPr id="70" name="文本框 69"/>
          <p:cNvSpPr txBox="1"/>
          <p:nvPr/>
        </p:nvSpPr>
        <p:spPr>
          <a:xfrm>
            <a:off x="6073397" y="5210774"/>
            <a:ext cx="3571793" cy="523220"/>
          </a:xfrm>
          <a:prstGeom prst="rect">
            <a:avLst/>
          </a:prstGeom>
          <a:noFill/>
        </p:spPr>
        <p:txBody>
          <a:bodyPr wrap="square" rtlCol="0">
            <a:spAutoFit/>
          </a:bodyPr>
          <a:lstStyle/>
          <a:p>
            <a:pPr algn="l"/>
            <a:r>
              <a:rPr lang="zh-CN" altLang="en-US" sz="2800" b="1" dirty="0">
                <a:latin typeface="微软雅黑" panose="020B0503020204020204" charset="-122"/>
                <a:ea typeface="微软雅黑" panose="020B0503020204020204" charset="-122"/>
              </a:rPr>
              <a:t>总结与展望</a:t>
            </a:r>
            <a:endParaRPr lang="zh-CN" altLang="en-US" sz="2800" b="1" dirty="0">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427468" y="3413719"/>
            <a:ext cx="11184565" cy="72008"/>
            <a:chOff x="2190216" y="0"/>
            <a:chExt cx="7128792" cy="108012"/>
          </a:xfrm>
        </p:grpSpPr>
        <p:sp>
          <p:nvSpPr>
            <p:cNvPr id="21" name="矩形 20"/>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22" name="矩形 21"/>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23" name="矩形 22"/>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24" name="矩形 23"/>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25" name="矩形 24"/>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26" name="矩形 25"/>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grpSp>
      <p:sp>
        <p:nvSpPr>
          <p:cNvPr id="27" name="矩形 26"/>
          <p:cNvSpPr/>
          <p:nvPr/>
        </p:nvSpPr>
        <p:spPr>
          <a:xfrm>
            <a:off x="3459071" y="2490839"/>
            <a:ext cx="2889703" cy="994888"/>
          </a:xfrm>
          <a:prstGeom prst="rect">
            <a:avLst/>
          </a:prstGeom>
        </p:spPr>
        <p:txBody>
          <a:bodyPr wrap="square">
            <a:spAutoFit/>
          </a:bodyPr>
          <a:lstStyle/>
          <a:p>
            <a:pPr algn="ctr"/>
            <a:r>
              <a:rPr lang="en-US" altLang="zh-CN" sz="5865" dirty="0">
                <a:ln w="6350">
                  <a:noFill/>
                </a:ln>
                <a:solidFill>
                  <a:schemeClr val="bg1">
                    <a:lumMod val="50000"/>
                  </a:schemeClr>
                </a:solidFill>
                <a:latin typeface="Impact" panose="020B0806030902050204" pitchFamily="34" charset="0"/>
                <a:ea typeface="微软雅黑" panose="020B0503020204020204" charset="-122"/>
              </a:rPr>
              <a:t>PART1</a:t>
            </a:r>
            <a:endParaRPr lang="zh-CN" altLang="en-US" sz="5865" dirty="0">
              <a:ln w="6350">
                <a:noFill/>
              </a:ln>
              <a:solidFill>
                <a:schemeClr val="bg1">
                  <a:lumMod val="50000"/>
                </a:schemeClr>
              </a:solidFill>
              <a:latin typeface="Impact" panose="020B0806030902050204" pitchFamily="34" charset="0"/>
              <a:ea typeface="微软雅黑" panose="020B0503020204020204" charset="-122"/>
            </a:endParaRPr>
          </a:p>
        </p:txBody>
      </p:sp>
      <p:sp>
        <p:nvSpPr>
          <p:cNvPr id="28" name="矩形 27"/>
          <p:cNvSpPr/>
          <p:nvPr/>
        </p:nvSpPr>
        <p:spPr>
          <a:xfrm>
            <a:off x="6019750" y="2634340"/>
            <a:ext cx="3264363" cy="707886"/>
          </a:xfrm>
          <a:prstGeom prst="rect">
            <a:avLst/>
          </a:prstGeom>
        </p:spPr>
        <p:txBody>
          <a:bodyPr wrap="square">
            <a:spAutoFit/>
          </a:bodyPr>
          <a:lstStyle/>
          <a:p>
            <a:r>
              <a:rPr lang="zh-CN" altLang="en-US" sz="4000" b="1" dirty="0">
                <a:ln w="6350">
                  <a:noFill/>
                </a:ln>
                <a:solidFill>
                  <a:schemeClr val="tx1">
                    <a:lumMod val="50000"/>
                    <a:lumOff val="50000"/>
                  </a:schemeClr>
                </a:solidFill>
                <a:latin typeface="Impact" panose="020B0806030902050204" pitchFamily="34" charset="0"/>
                <a:ea typeface="微软雅黑" panose="020B0503020204020204" charset="-122"/>
              </a:rPr>
              <a:t>项目背景</a:t>
            </a:r>
            <a:endParaRPr lang="zh-CN" altLang="en-US" sz="4000" b="1" dirty="0">
              <a:ln w="6350">
                <a:noFill/>
              </a:ln>
              <a:solidFill>
                <a:schemeClr val="tx1">
                  <a:lumMod val="50000"/>
                  <a:lumOff val="50000"/>
                </a:schemeClr>
              </a:solidFill>
              <a:latin typeface="Impact" panose="020B0806030902050204" pitchFamily="34" charset="0"/>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11"/>
          <p:cNvGrpSpPr/>
          <p:nvPr/>
        </p:nvGrpSpPr>
        <p:grpSpPr bwMode="auto">
          <a:xfrm>
            <a:off x="738188" y="1100138"/>
            <a:ext cx="4083050" cy="65087"/>
            <a:chOff x="2190216" y="0"/>
            <a:chExt cx="4752528" cy="108012"/>
          </a:xfrm>
        </p:grpSpPr>
        <p:sp>
          <p:nvSpPr>
            <p:cNvPr id="5" name="矩形 4"/>
            <p:cNvSpPr/>
            <p:nvPr/>
          </p:nvSpPr>
          <p:spPr>
            <a:xfrm>
              <a:off x="2190216" y="0"/>
              <a:ext cx="1188131"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p:cNvSpPr/>
            <p:nvPr/>
          </p:nvSpPr>
          <p:spPr>
            <a:xfrm>
              <a:off x="3378347" y="0"/>
              <a:ext cx="1188133"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4566480" y="0"/>
              <a:ext cx="1188131"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5754611" y="0"/>
              <a:ext cx="1188133"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 name="文本框 8"/>
          <p:cNvSpPr txBox="1"/>
          <p:nvPr/>
        </p:nvSpPr>
        <p:spPr>
          <a:xfrm>
            <a:off x="738188" y="453807"/>
            <a:ext cx="3676650" cy="646331"/>
          </a:xfrm>
          <a:prstGeom prst="rect">
            <a:avLst/>
          </a:prstGeom>
          <a:noFill/>
        </p:spPr>
        <p:txBody>
          <a:bodyPr wrap="square" rtlCol="0">
            <a:spAutoFit/>
          </a:bodyPr>
          <a:lstStyle/>
          <a:p>
            <a:r>
              <a:rPr lang="zh-CN" altLang="en-US" sz="3600" b="1" dirty="0">
                <a:latin typeface="微软雅黑" panose="020B0503020204020204" charset="-122"/>
                <a:ea typeface="微软雅黑" panose="020B0503020204020204" charset="-122"/>
              </a:rPr>
              <a:t>项目背景</a:t>
            </a:r>
            <a:endParaRPr lang="zh-CN" altLang="en-US" sz="3600" b="1" dirty="0">
              <a:latin typeface="微软雅黑" panose="020B0503020204020204" charset="-122"/>
              <a:ea typeface="微软雅黑" panose="020B0503020204020204" charset="-122"/>
            </a:endParaRPr>
          </a:p>
        </p:txBody>
      </p:sp>
      <p:sp>
        <p:nvSpPr>
          <p:cNvPr id="10" name="文本框 9"/>
          <p:cNvSpPr txBox="1"/>
          <p:nvPr/>
        </p:nvSpPr>
        <p:spPr>
          <a:xfrm>
            <a:off x="738188" y="1547164"/>
            <a:ext cx="8225703" cy="646331"/>
          </a:xfrm>
          <a:prstGeom prst="rect">
            <a:avLst/>
          </a:prstGeom>
          <a:noFill/>
        </p:spPr>
        <p:txBody>
          <a:bodyPr wrap="square" rtlCol="0">
            <a:spAutoFit/>
          </a:bodyPr>
          <a:lstStyle/>
          <a:p>
            <a:r>
              <a:rPr lang="zh-CN" altLang="en-US" sz="3600" b="1" dirty="0">
                <a:latin typeface="微软雅黑" panose="020B0503020204020204" charset="-122"/>
                <a:ea typeface="微软雅黑" panose="020B0503020204020204" charset="-122"/>
              </a:rPr>
              <a:t>机械臂抓取技术：</a:t>
            </a:r>
            <a:r>
              <a:rPr lang="zh-CN" altLang="en-US" sz="2400" b="1" dirty="0">
                <a:latin typeface="微软雅黑" panose="020B0503020204020204" charset="-122"/>
                <a:ea typeface="微软雅黑" panose="020B0503020204020204" charset="-122"/>
              </a:rPr>
              <a:t>解放双手，推进智能制造</a:t>
            </a:r>
            <a:endParaRPr lang="en-US" altLang="zh-CN" sz="2400" dirty="0">
              <a:latin typeface="微软雅黑" panose="020B0503020204020204" charset="-122"/>
              <a:ea typeface="微软雅黑" panose="020B0503020204020204" charset="-122"/>
            </a:endParaRPr>
          </a:p>
        </p:txBody>
      </p:sp>
      <p:sp>
        <p:nvSpPr>
          <p:cNvPr id="20" name="矩形 19"/>
          <p:cNvSpPr/>
          <p:nvPr/>
        </p:nvSpPr>
        <p:spPr>
          <a:xfrm>
            <a:off x="7884108" y="5757862"/>
            <a:ext cx="2159566" cy="369332"/>
          </a:xfrm>
          <a:prstGeom prst="rect">
            <a:avLst/>
          </a:prstGeom>
        </p:spPr>
        <p:txBody>
          <a:bodyPr wrap="none">
            <a:spAutoFit/>
          </a:bodyPr>
          <a:lstStyle/>
          <a:p>
            <a:r>
              <a:rPr lang="en-US" altLang="zh-CN" sz="1800" kern="100" dirty="0">
                <a:effectLst/>
                <a:ea typeface="宋体" panose="02010600030101010101" pitchFamily="2" charset="-122"/>
                <a:cs typeface="Times New Roman" panose="02020603050405020304" pitchFamily="18" charset="0"/>
              </a:rPr>
              <a:t> </a:t>
            </a:r>
            <a:r>
              <a:rPr lang="zh-CN" altLang="en-US" kern="100" dirty="0">
                <a:latin typeface="微软雅黑" panose="020B0503020204020204" charset="-122"/>
                <a:ea typeface="微软雅黑" panose="020B0503020204020204" charset="-122"/>
                <a:cs typeface="Times New Roman" panose="02020603050405020304" pitchFamily="18" charset="0"/>
              </a:rPr>
              <a:t>三维</a:t>
            </a:r>
            <a:r>
              <a:rPr lang="zh-CN" altLang="zh-CN" kern="100" dirty="0">
                <a:latin typeface="微软雅黑" panose="020B0503020204020204" charset="-122"/>
                <a:ea typeface="微软雅黑" panose="020B0503020204020204" charset="-122"/>
                <a:cs typeface="Times New Roman" panose="02020603050405020304" pitchFamily="18" charset="0"/>
              </a:rPr>
              <a:t>目标抓取技术</a:t>
            </a:r>
            <a:endParaRPr lang="zh-CN" altLang="en-US" kern="100" dirty="0">
              <a:latin typeface="微软雅黑" panose="020B0503020204020204" charset="-122"/>
              <a:ea typeface="微软雅黑" panose="020B0503020204020204" charset="-122"/>
              <a:cs typeface="Times New Roman" panose="02020603050405020304" pitchFamily="18" charset="0"/>
            </a:endParaRPr>
          </a:p>
        </p:txBody>
      </p:sp>
      <p:sp>
        <p:nvSpPr>
          <p:cNvPr id="21" name="矩形 20"/>
          <p:cNvSpPr/>
          <p:nvPr/>
        </p:nvSpPr>
        <p:spPr>
          <a:xfrm>
            <a:off x="738188" y="2526461"/>
            <a:ext cx="4825360" cy="461665"/>
          </a:xfrm>
          <a:prstGeom prst="rect">
            <a:avLst/>
          </a:prstGeom>
        </p:spPr>
        <p:txBody>
          <a:bodyPr wrap="none">
            <a:spAutoFit/>
          </a:bodyPr>
          <a:lstStyle/>
          <a:p>
            <a:r>
              <a:rPr lang="zh-CN" altLang="en-US" sz="2400" b="1" dirty="0">
                <a:latin typeface="微软雅黑" panose="020B0503020204020204" charset="-122"/>
                <a:ea typeface="微软雅黑" panose="020B0503020204020204" charset="-122"/>
              </a:rPr>
              <a:t>应用场景：工业生产</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分拣机器人</a:t>
            </a:r>
            <a:endParaRPr lang="zh-CN" altLang="en-US" sz="2400" dirty="0"/>
          </a:p>
        </p:txBody>
      </p:sp>
      <p:sp>
        <p:nvSpPr>
          <p:cNvPr id="18" name="矩形 17"/>
          <p:cNvSpPr/>
          <p:nvPr/>
        </p:nvSpPr>
        <p:spPr>
          <a:xfrm>
            <a:off x="2011539" y="5757862"/>
            <a:ext cx="2557110" cy="369332"/>
          </a:xfrm>
          <a:prstGeom prst="rect">
            <a:avLst/>
          </a:prstGeom>
        </p:spPr>
        <p:txBody>
          <a:bodyPr wrap="none">
            <a:spAutoFit/>
          </a:bodyPr>
          <a:lstStyle/>
          <a:p>
            <a:r>
              <a:rPr lang="en-US" altLang="zh-CN" sz="1800" kern="100" dirty="0">
                <a:effectLst/>
                <a:ea typeface="宋体" panose="02010600030101010101" pitchFamily="2" charset="-122"/>
                <a:cs typeface="Times New Roman" panose="02020603050405020304" pitchFamily="18" charset="0"/>
              </a:rPr>
              <a:t> </a:t>
            </a:r>
            <a:r>
              <a:rPr lang="zh-CN" altLang="en-US" sz="1800" kern="100" dirty="0">
                <a:effectLst/>
                <a:latin typeface="微软雅黑" panose="020B0503020204020204" charset="-122"/>
                <a:ea typeface="微软雅黑" panose="020B0503020204020204" charset="-122"/>
                <a:cs typeface="Times New Roman" panose="02020603050405020304" pitchFamily="18" charset="0"/>
              </a:rPr>
              <a:t>二维</a:t>
            </a:r>
            <a:r>
              <a:rPr lang="zh-CN" altLang="zh-CN" sz="1800" kern="100" dirty="0">
                <a:effectLst/>
                <a:latin typeface="微软雅黑" panose="020B0503020204020204" charset="-122"/>
                <a:ea typeface="微软雅黑" panose="020B0503020204020204" charset="-122"/>
                <a:cs typeface="Times New Roman" panose="02020603050405020304" pitchFamily="18" charset="0"/>
              </a:rPr>
              <a:t>平面目标抓取技术</a:t>
            </a:r>
            <a:endParaRPr lang="zh-CN" altLang="en-US" dirty="0">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9645" y="2988126"/>
            <a:ext cx="4466864" cy="2509474"/>
          </a:xfrm>
          <a:prstGeom prst="rect">
            <a:avLst/>
          </a:prstGeom>
        </p:spPr>
      </p:pic>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545" y="2979448"/>
            <a:ext cx="5408748" cy="24609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738188" y="453807"/>
            <a:ext cx="6924675" cy="646331"/>
          </a:xfrm>
          <a:prstGeom prst="rect">
            <a:avLst/>
          </a:prstGeom>
        </p:spPr>
        <p:txBody>
          <a:bodyPr>
            <a:spAutoFit/>
          </a:bodyPr>
          <a:lstStyle/>
          <a:p>
            <a:pPr eaLnBrk="1" fontAlgn="auto" hangingPunct="1">
              <a:spcBef>
                <a:spcPts val="0"/>
              </a:spcBef>
              <a:spcAft>
                <a:spcPts val="0"/>
              </a:spcAft>
              <a:defRPr/>
            </a:pPr>
            <a:r>
              <a:rPr lang="zh-CN" altLang="en-US" sz="3600" b="1" dirty="0">
                <a:latin typeface="微软雅黑" panose="020B0503020204020204" charset="-122"/>
                <a:ea typeface="微软雅黑" panose="020B0503020204020204" charset="-122"/>
              </a:rPr>
              <a:t>项目背景</a:t>
            </a:r>
            <a:endParaRPr lang="zh-CN" altLang="zh-CN" sz="3600" b="1" dirty="0">
              <a:latin typeface="微软雅黑" panose="020B0503020204020204" charset="-122"/>
              <a:ea typeface="微软雅黑" panose="020B0503020204020204" charset="-122"/>
            </a:endParaRPr>
          </a:p>
        </p:txBody>
      </p:sp>
      <p:grpSp>
        <p:nvGrpSpPr>
          <p:cNvPr id="4" name="组合 11"/>
          <p:cNvGrpSpPr/>
          <p:nvPr/>
        </p:nvGrpSpPr>
        <p:grpSpPr bwMode="auto">
          <a:xfrm>
            <a:off x="738188" y="1100138"/>
            <a:ext cx="4083050" cy="65087"/>
            <a:chOff x="2190216" y="0"/>
            <a:chExt cx="4752528" cy="108012"/>
          </a:xfrm>
        </p:grpSpPr>
        <p:sp>
          <p:nvSpPr>
            <p:cNvPr id="5" name="矩形 4"/>
            <p:cNvSpPr/>
            <p:nvPr/>
          </p:nvSpPr>
          <p:spPr>
            <a:xfrm>
              <a:off x="2190216" y="0"/>
              <a:ext cx="1188131"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p:cNvSpPr/>
            <p:nvPr/>
          </p:nvSpPr>
          <p:spPr>
            <a:xfrm>
              <a:off x="3378347" y="0"/>
              <a:ext cx="1188133"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4566480" y="0"/>
              <a:ext cx="1188131"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5754611" y="0"/>
              <a:ext cx="1188133"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1" name="文本框 20"/>
          <p:cNvSpPr txBox="1"/>
          <p:nvPr/>
        </p:nvSpPr>
        <p:spPr>
          <a:xfrm>
            <a:off x="738188" y="1885416"/>
            <a:ext cx="7883075" cy="523220"/>
          </a:xfrm>
          <a:prstGeom prst="rect">
            <a:avLst/>
          </a:prstGeom>
          <a:noFill/>
        </p:spPr>
        <p:txBody>
          <a:bodyPr wrap="square" rtlCol="0">
            <a:spAutoFit/>
          </a:bodyPr>
          <a:lstStyle/>
          <a:p>
            <a:pPr fontAlgn="base">
              <a:spcBef>
                <a:spcPct val="0"/>
              </a:spcBef>
              <a:spcAft>
                <a:spcPct val="0"/>
              </a:spcAft>
              <a:defRPr/>
            </a:pPr>
            <a:r>
              <a:rPr lang="zh-CN" altLang="zh-CN" sz="2800" b="1" dirty="0">
                <a:solidFill>
                  <a:srgbClr val="DDDDDD">
                    <a:lumMod val="10000"/>
                  </a:srgbClr>
                </a:solidFill>
                <a:latin typeface="微软雅黑" panose="020B0503020204020204" charset="-122"/>
                <a:ea typeface="微软雅黑" panose="020B0503020204020204" charset="-122"/>
              </a:rPr>
              <a:t>基于</a:t>
            </a:r>
            <a:r>
              <a:rPr lang="en-US" altLang="zh-CN" sz="2800" b="1" dirty="0">
                <a:solidFill>
                  <a:srgbClr val="DDDDDD">
                    <a:lumMod val="10000"/>
                  </a:srgbClr>
                </a:solidFill>
                <a:latin typeface="微软雅黑" panose="020B0503020204020204" charset="-122"/>
                <a:ea typeface="微软雅黑" panose="020B0503020204020204" charset="-122"/>
              </a:rPr>
              <a:t> 2D </a:t>
            </a:r>
            <a:r>
              <a:rPr lang="zh-CN" altLang="zh-CN" sz="2800" b="1" dirty="0">
                <a:solidFill>
                  <a:srgbClr val="DDDDDD">
                    <a:lumMod val="10000"/>
                  </a:srgbClr>
                </a:solidFill>
                <a:latin typeface="微软雅黑" panose="020B0503020204020204" charset="-122"/>
                <a:ea typeface="微软雅黑" panose="020B0503020204020204" charset="-122"/>
              </a:rPr>
              <a:t>机器视觉的平面目标的抓取技术</a:t>
            </a:r>
            <a:endParaRPr lang="zh-CN" altLang="en-US" sz="2800" b="1" dirty="0">
              <a:solidFill>
                <a:srgbClr val="DDDDDD">
                  <a:lumMod val="10000"/>
                </a:srgbClr>
              </a:solidFill>
              <a:latin typeface="微软雅黑" panose="020B0503020204020204" charset="-122"/>
              <a:ea typeface="微软雅黑" panose="020B0503020204020204" charset="-122"/>
            </a:endParaRPr>
          </a:p>
        </p:txBody>
      </p:sp>
      <p:sp>
        <p:nvSpPr>
          <p:cNvPr id="24" name="矩形 23"/>
          <p:cNvSpPr>
            <a:spLocks noChangeArrowheads="1"/>
          </p:cNvSpPr>
          <p:nvPr/>
        </p:nvSpPr>
        <p:spPr bwMode="auto">
          <a:xfrm>
            <a:off x="2074321" y="3280847"/>
            <a:ext cx="9286407" cy="37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lnSpc>
                <a:spcPts val="2200"/>
              </a:lnSpc>
              <a:spcBef>
                <a:spcPct val="0"/>
              </a:spcBef>
              <a:spcAft>
                <a:spcPct val="0"/>
              </a:spcAft>
            </a:pPr>
            <a:r>
              <a:rPr lang="zh-CN" altLang="zh-CN" sz="2400" dirty="0">
                <a:solidFill>
                  <a:srgbClr val="0C0C0C"/>
                </a:solidFill>
                <a:latin typeface="微软雅黑" panose="020B0503020204020204" charset="-122"/>
                <a:ea typeface="微软雅黑" panose="020B0503020204020204" charset="-122"/>
              </a:rPr>
              <a:t>位置要严格</a:t>
            </a:r>
            <a:r>
              <a:rPr lang="zh-CN" altLang="en-US" sz="2400" dirty="0">
                <a:solidFill>
                  <a:srgbClr val="0C0C0C"/>
                </a:solidFill>
                <a:latin typeface="微软雅黑" panose="020B0503020204020204" charset="-122"/>
                <a:ea typeface="微软雅黑" panose="020B0503020204020204" charset="-122"/>
              </a:rPr>
              <a:t>：</a:t>
            </a:r>
            <a:r>
              <a:rPr lang="zh-CN" altLang="zh-CN" sz="2400" dirty="0">
                <a:solidFill>
                  <a:srgbClr val="0C0C0C"/>
                </a:solidFill>
                <a:latin typeface="微软雅黑" panose="020B0503020204020204" charset="-122"/>
                <a:ea typeface="微软雅黑" panose="020B0503020204020204" charset="-122"/>
              </a:rPr>
              <a:t>要求加工零件必须在同一平面分开摆放，不能有重叠</a:t>
            </a:r>
            <a:endParaRPr lang="zh-CN" altLang="zh-CN" sz="2400" dirty="0">
              <a:solidFill>
                <a:srgbClr val="0C0C0C"/>
              </a:solidFill>
              <a:latin typeface="微软雅黑" panose="020B0503020204020204" charset="-122"/>
              <a:ea typeface="微软雅黑" panose="020B0503020204020204" charset="-122"/>
            </a:endParaRPr>
          </a:p>
        </p:txBody>
      </p:sp>
      <p:sp>
        <p:nvSpPr>
          <p:cNvPr id="66" name="Freeform 56"/>
          <p:cNvSpPr>
            <a:spLocks noEditPoints="1"/>
          </p:cNvSpPr>
          <p:nvPr/>
        </p:nvSpPr>
        <p:spPr bwMode="auto">
          <a:xfrm>
            <a:off x="1717209" y="4103909"/>
            <a:ext cx="552122" cy="547808"/>
          </a:xfrm>
          <a:custGeom>
            <a:avLst/>
            <a:gdLst>
              <a:gd name="T0" fmla="*/ 2147483646 w 185"/>
              <a:gd name="T1" fmla="*/ 2147483646 h 184"/>
              <a:gd name="T2" fmla="*/ 2147483646 w 185"/>
              <a:gd name="T3" fmla="*/ 0 h 184"/>
              <a:gd name="T4" fmla="*/ 2147483646 w 185"/>
              <a:gd name="T5" fmla="*/ 2147483646 h 184"/>
              <a:gd name="T6" fmla="*/ 2147483646 w 185"/>
              <a:gd name="T7" fmla="*/ 2147483646 h 184"/>
              <a:gd name="T8" fmla="*/ 2147483646 w 185"/>
              <a:gd name="T9" fmla="*/ 2147483646 h 184"/>
              <a:gd name="T10" fmla="*/ 0 w 185"/>
              <a:gd name="T11" fmla="*/ 2147483646 h 184"/>
              <a:gd name="T12" fmla="*/ 0 w 185"/>
              <a:gd name="T13" fmla="*/ 2147483646 h 184"/>
              <a:gd name="T14" fmla="*/ 2147483646 w 185"/>
              <a:gd name="T15" fmla="*/ 2147483646 h 184"/>
              <a:gd name="T16" fmla="*/ 2147483646 w 185"/>
              <a:gd name="T17" fmla="*/ 2147483646 h 184"/>
              <a:gd name="T18" fmla="*/ 2147483646 w 185"/>
              <a:gd name="T19" fmla="*/ 2147483646 h 184"/>
              <a:gd name="T20" fmla="*/ 2147483646 w 185"/>
              <a:gd name="T21" fmla="*/ 2147483646 h 184"/>
              <a:gd name="T22" fmla="*/ 2147483646 w 185"/>
              <a:gd name="T23" fmla="*/ 2147483646 h 184"/>
              <a:gd name="T24" fmla="*/ 2147483646 w 185"/>
              <a:gd name="T25" fmla="*/ 2147483646 h 184"/>
              <a:gd name="T26" fmla="*/ 2147483646 w 185"/>
              <a:gd name="T27" fmla="*/ 2147483646 h 184"/>
              <a:gd name="T28" fmla="*/ 2147483646 w 185"/>
              <a:gd name="T29" fmla="*/ 2147483646 h 184"/>
              <a:gd name="T30" fmla="*/ 2147483646 w 185"/>
              <a:gd name="T31" fmla="*/ 2147483646 h 184"/>
              <a:gd name="T32" fmla="*/ 2147483646 w 185"/>
              <a:gd name="T33" fmla="*/ 2147483646 h 184"/>
              <a:gd name="T34" fmla="*/ 2147483646 w 185"/>
              <a:gd name="T35" fmla="*/ 2147483646 h 184"/>
              <a:gd name="T36" fmla="*/ 2147483646 w 185"/>
              <a:gd name="T37" fmla="*/ 2147483646 h 184"/>
              <a:gd name="T38" fmla="*/ 2147483646 w 185"/>
              <a:gd name="T39" fmla="*/ 2147483646 h 184"/>
              <a:gd name="T40" fmla="*/ 2147483646 w 185"/>
              <a:gd name="T41" fmla="*/ 2147483646 h 184"/>
              <a:gd name="T42" fmla="*/ 2147483646 w 185"/>
              <a:gd name="T43" fmla="*/ 2147483646 h 184"/>
              <a:gd name="T44" fmla="*/ 2147483646 w 185"/>
              <a:gd name="T45" fmla="*/ 2147483646 h 184"/>
              <a:gd name="T46" fmla="*/ 2147483646 w 185"/>
              <a:gd name="T47" fmla="*/ 2147483646 h 184"/>
              <a:gd name="T48" fmla="*/ 2147483646 w 185"/>
              <a:gd name="T49" fmla="*/ 2147483646 h 184"/>
              <a:gd name="T50" fmla="*/ 2147483646 w 185"/>
              <a:gd name="T51" fmla="*/ 2147483646 h 184"/>
              <a:gd name="T52" fmla="*/ 2147483646 w 185"/>
              <a:gd name="T53" fmla="*/ 2147483646 h 184"/>
              <a:gd name="T54" fmla="*/ 2147483646 w 185"/>
              <a:gd name="T55" fmla="*/ 2147483646 h 184"/>
              <a:gd name="T56" fmla="*/ 2147483646 w 185"/>
              <a:gd name="T57" fmla="*/ 2147483646 h 184"/>
              <a:gd name="T58" fmla="*/ 2147483646 w 185"/>
              <a:gd name="T59" fmla="*/ 2147483646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157E9F"/>
          </a:solidFill>
          <a:ln>
            <a:solidFill>
              <a:schemeClr val="accent1"/>
            </a:solidFill>
          </a:ln>
        </p:spPr>
        <p:txBody>
          <a:bodyPr/>
          <a:lstStyle/>
          <a:p>
            <a:endParaRPr lang="zh-CN" altLang="en-US" dirty="0"/>
          </a:p>
        </p:txBody>
      </p:sp>
      <p:sp>
        <p:nvSpPr>
          <p:cNvPr id="67" name="Freeform 56"/>
          <p:cNvSpPr>
            <a:spLocks noEditPoints="1"/>
          </p:cNvSpPr>
          <p:nvPr/>
        </p:nvSpPr>
        <p:spPr bwMode="auto">
          <a:xfrm>
            <a:off x="1721743" y="3110194"/>
            <a:ext cx="552122" cy="547808"/>
          </a:xfrm>
          <a:custGeom>
            <a:avLst/>
            <a:gdLst>
              <a:gd name="T0" fmla="*/ 2147483646 w 185"/>
              <a:gd name="T1" fmla="*/ 2147483646 h 184"/>
              <a:gd name="T2" fmla="*/ 2147483646 w 185"/>
              <a:gd name="T3" fmla="*/ 0 h 184"/>
              <a:gd name="T4" fmla="*/ 2147483646 w 185"/>
              <a:gd name="T5" fmla="*/ 2147483646 h 184"/>
              <a:gd name="T6" fmla="*/ 2147483646 w 185"/>
              <a:gd name="T7" fmla="*/ 2147483646 h 184"/>
              <a:gd name="T8" fmla="*/ 2147483646 w 185"/>
              <a:gd name="T9" fmla="*/ 2147483646 h 184"/>
              <a:gd name="T10" fmla="*/ 0 w 185"/>
              <a:gd name="T11" fmla="*/ 2147483646 h 184"/>
              <a:gd name="T12" fmla="*/ 0 w 185"/>
              <a:gd name="T13" fmla="*/ 2147483646 h 184"/>
              <a:gd name="T14" fmla="*/ 2147483646 w 185"/>
              <a:gd name="T15" fmla="*/ 2147483646 h 184"/>
              <a:gd name="T16" fmla="*/ 2147483646 w 185"/>
              <a:gd name="T17" fmla="*/ 2147483646 h 184"/>
              <a:gd name="T18" fmla="*/ 2147483646 w 185"/>
              <a:gd name="T19" fmla="*/ 2147483646 h 184"/>
              <a:gd name="T20" fmla="*/ 2147483646 w 185"/>
              <a:gd name="T21" fmla="*/ 2147483646 h 184"/>
              <a:gd name="T22" fmla="*/ 2147483646 w 185"/>
              <a:gd name="T23" fmla="*/ 2147483646 h 184"/>
              <a:gd name="T24" fmla="*/ 2147483646 w 185"/>
              <a:gd name="T25" fmla="*/ 2147483646 h 184"/>
              <a:gd name="T26" fmla="*/ 2147483646 w 185"/>
              <a:gd name="T27" fmla="*/ 2147483646 h 184"/>
              <a:gd name="T28" fmla="*/ 2147483646 w 185"/>
              <a:gd name="T29" fmla="*/ 2147483646 h 184"/>
              <a:gd name="T30" fmla="*/ 2147483646 w 185"/>
              <a:gd name="T31" fmla="*/ 2147483646 h 184"/>
              <a:gd name="T32" fmla="*/ 2147483646 w 185"/>
              <a:gd name="T33" fmla="*/ 2147483646 h 184"/>
              <a:gd name="T34" fmla="*/ 2147483646 w 185"/>
              <a:gd name="T35" fmla="*/ 2147483646 h 184"/>
              <a:gd name="T36" fmla="*/ 2147483646 w 185"/>
              <a:gd name="T37" fmla="*/ 2147483646 h 184"/>
              <a:gd name="T38" fmla="*/ 2147483646 w 185"/>
              <a:gd name="T39" fmla="*/ 2147483646 h 184"/>
              <a:gd name="T40" fmla="*/ 2147483646 w 185"/>
              <a:gd name="T41" fmla="*/ 2147483646 h 184"/>
              <a:gd name="T42" fmla="*/ 2147483646 w 185"/>
              <a:gd name="T43" fmla="*/ 2147483646 h 184"/>
              <a:gd name="T44" fmla="*/ 2147483646 w 185"/>
              <a:gd name="T45" fmla="*/ 2147483646 h 184"/>
              <a:gd name="T46" fmla="*/ 2147483646 w 185"/>
              <a:gd name="T47" fmla="*/ 2147483646 h 184"/>
              <a:gd name="T48" fmla="*/ 2147483646 w 185"/>
              <a:gd name="T49" fmla="*/ 2147483646 h 184"/>
              <a:gd name="T50" fmla="*/ 2147483646 w 185"/>
              <a:gd name="T51" fmla="*/ 2147483646 h 184"/>
              <a:gd name="T52" fmla="*/ 2147483646 w 185"/>
              <a:gd name="T53" fmla="*/ 2147483646 h 184"/>
              <a:gd name="T54" fmla="*/ 2147483646 w 185"/>
              <a:gd name="T55" fmla="*/ 2147483646 h 184"/>
              <a:gd name="T56" fmla="*/ 2147483646 w 185"/>
              <a:gd name="T57" fmla="*/ 2147483646 h 184"/>
              <a:gd name="T58" fmla="*/ 2147483646 w 185"/>
              <a:gd name="T59" fmla="*/ 2147483646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157E9F"/>
          </a:solidFill>
          <a:ln>
            <a:solidFill>
              <a:schemeClr val="accent1"/>
            </a:solidFill>
          </a:ln>
        </p:spPr>
        <p:txBody>
          <a:bodyPr/>
          <a:lstStyle/>
          <a:p>
            <a:endParaRPr lang="zh-CN" altLang="en-US" dirty="0"/>
          </a:p>
        </p:txBody>
      </p:sp>
      <p:sp>
        <p:nvSpPr>
          <p:cNvPr id="68" name="矩形 67"/>
          <p:cNvSpPr>
            <a:spLocks noChangeArrowheads="1"/>
          </p:cNvSpPr>
          <p:nvPr/>
        </p:nvSpPr>
        <p:spPr bwMode="auto">
          <a:xfrm>
            <a:off x="2269331" y="4274562"/>
            <a:ext cx="9286407" cy="37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ts val="2200"/>
              </a:lnSpc>
              <a:spcBef>
                <a:spcPct val="0"/>
              </a:spcBef>
              <a:spcAft>
                <a:spcPct val="0"/>
              </a:spcAft>
            </a:pPr>
            <a:r>
              <a:rPr lang="zh-CN" altLang="en-US" sz="2400" dirty="0">
                <a:solidFill>
                  <a:srgbClr val="0C0C0C"/>
                </a:solidFill>
                <a:latin typeface="微软雅黑" panose="020B0503020204020204" charset="-122"/>
                <a:ea typeface="微软雅黑" panose="020B0503020204020204" charset="-122"/>
              </a:rPr>
              <a:t>无法实现三维抓取</a:t>
            </a:r>
            <a:endParaRPr lang="zh-CN" altLang="zh-CN" sz="2400" dirty="0">
              <a:solidFill>
                <a:srgbClr val="0C0C0C"/>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427468" y="3413719"/>
            <a:ext cx="11184565" cy="72008"/>
            <a:chOff x="2190216" y="0"/>
            <a:chExt cx="7128792" cy="108012"/>
          </a:xfrm>
        </p:grpSpPr>
        <p:sp>
          <p:nvSpPr>
            <p:cNvPr id="8" name="矩形 7"/>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9" name="矩形 8"/>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0" name="矩形 9"/>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1" name="矩形 10"/>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2" name="矩形 11"/>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3" name="矩形 12"/>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grpSp>
      <p:sp>
        <p:nvSpPr>
          <p:cNvPr id="14" name="矩形 13"/>
          <p:cNvSpPr/>
          <p:nvPr/>
        </p:nvSpPr>
        <p:spPr>
          <a:xfrm>
            <a:off x="3459071" y="2490839"/>
            <a:ext cx="2889703" cy="994888"/>
          </a:xfrm>
          <a:prstGeom prst="rect">
            <a:avLst/>
          </a:prstGeom>
        </p:spPr>
        <p:txBody>
          <a:bodyPr wrap="square">
            <a:spAutoFit/>
          </a:bodyPr>
          <a:lstStyle/>
          <a:p>
            <a:pPr algn="ctr"/>
            <a:r>
              <a:rPr lang="en-US" altLang="zh-CN" sz="5865" dirty="0">
                <a:ln w="6350">
                  <a:noFill/>
                </a:ln>
                <a:solidFill>
                  <a:schemeClr val="bg1">
                    <a:lumMod val="50000"/>
                  </a:schemeClr>
                </a:solidFill>
                <a:latin typeface="Impact" panose="020B0806030902050204" pitchFamily="34" charset="0"/>
                <a:ea typeface="微软雅黑" panose="020B0503020204020204" charset="-122"/>
              </a:rPr>
              <a:t>PART2</a:t>
            </a:r>
            <a:endParaRPr lang="zh-CN" altLang="en-US" sz="5865" dirty="0">
              <a:ln w="6350">
                <a:noFill/>
              </a:ln>
              <a:solidFill>
                <a:schemeClr val="bg1">
                  <a:lumMod val="50000"/>
                </a:schemeClr>
              </a:solidFill>
              <a:latin typeface="Impact" panose="020B0806030902050204" pitchFamily="34" charset="0"/>
              <a:ea typeface="微软雅黑" panose="020B0503020204020204" charset="-122"/>
            </a:endParaRPr>
          </a:p>
        </p:txBody>
      </p:sp>
      <p:sp>
        <p:nvSpPr>
          <p:cNvPr id="15" name="矩形 14"/>
          <p:cNvSpPr/>
          <p:nvPr/>
        </p:nvSpPr>
        <p:spPr>
          <a:xfrm>
            <a:off x="6019750" y="2634340"/>
            <a:ext cx="3264363" cy="707886"/>
          </a:xfrm>
          <a:prstGeom prst="rect">
            <a:avLst/>
          </a:prstGeom>
        </p:spPr>
        <p:txBody>
          <a:bodyPr wrap="square">
            <a:spAutoFit/>
          </a:bodyPr>
          <a:lstStyle/>
          <a:p>
            <a:r>
              <a:rPr lang="zh-CN" altLang="en-US" sz="4000" b="1" dirty="0">
                <a:ln w="6350">
                  <a:noFill/>
                </a:ln>
                <a:solidFill>
                  <a:schemeClr val="tx1">
                    <a:lumMod val="50000"/>
                    <a:lumOff val="50000"/>
                  </a:schemeClr>
                </a:solidFill>
                <a:latin typeface="Impact" panose="020B0806030902050204" pitchFamily="34" charset="0"/>
                <a:ea typeface="微软雅黑" panose="020B0503020204020204" charset="-122"/>
              </a:rPr>
              <a:t>方案设计</a:t>
            </a:r>
            <a:endParaRPr lang="zh-CN" altLang="en-US" sz="4000" b="1" dirty="0">
              <a:ln w="6350">
                <a:noFill/>
              </a:ln>
              <a:solidFill>
                <a:schemeClr val="tx1">
                  <a:lumMod val="50000"/>
                  <a:lumOff val="50000"/>
                </a:schemeClr>
              </a:solidFill>
              <a:latin typeface="Impact" panose="020B0806030902050204" pitchFamily="34" charset="0"/>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bwMode="auto">
          <a:xfrm>
            <a:off x="738188" y="1100138"/>
            <a:ext cx="4083050" cy="65087"/>
            <a:chOff x="2190216" y="0"/>
            <a:chExt cx="4752528" cy="108012"/>
          </a:xfrm>
        </p:grpSpPr>
        <p:sp>
          <p:nvSpPr>
            <p:cNvPr id="13" name="矩形 12"/>
            <p:cNvSpPr/>
            <p:nvPr/>
          </p:nvSpPr>
          <p:spPr>
            <a:xfrm>
              <a:off x="2190216" y="0"/>
              <a:ext cx="1188131"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3378347" y="0"/>
              <a:ext cx="1188133"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4566480" y="0"/>
              <a:ext cx="1188131"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5754611" y="0"/>
              <a:ext cx="1188133"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7" name="文本框 16"/>
          <p:cNvSpPr txBox="1"/>
          <p:nvPr/>
        </p:nvSpPr>
        <p:spPr>
          <a:xfrm>
            <a:off x="738188" y="453807"/>
            <a:ext cx="4227512" cy="646331"/>
          </a:xfrm>
          <a:prstGeom prst="rect">
            <a:avLst/>
          </a:prstGeom>
          <a:noFill/>
        </p:spPr>
        <p:txBody>
          <a:bodyPr wrap="square" rtlCol="0">
            <a:spAutoFit/>
          </a:bodyPr>
          <a:lstStyle/>
          <a:p>
            <a:r>
              <a:rPr lang="zh-CN" altLang="en-US" sz="3600" b="1" dirty="0">
                <a:latin typeface="微软雅黑" panose="020B0503020204020204" charset="-122"/>
                <a:ea typeface="微软雅黑" panose="020B0503020204020204" charset="-122"/>
              </a:rPr>
              <a:t>方案设计</a:t>
            </a:r>
            <a:r>
              <a:rPr lang="en-US" altLang="zh-CN" sz="36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设计思路</a:t>
            </a:r>
            <a:endParaRPr lang="zh-CN" altLang="en-US" sz="3600" b="1" dirty="0">
              <a:latin typeface="微软雅黑" panose="020B0503020204020204" charset="-122"/>
              <a:ea typeface="微软雅黑" panose="020B0503020204020204" charset="-122"/>
            </a:endParaRPr>
          </a:p>
        </p:txBody>
      </p:sp>
      <p:grpSp>
        <p:nvGrpSpPr>
          <p:cNvPr id="4" name="组合 3"/>
          <p:cNvGrpSpPr/>
          <p:nvPr/>
        </p:nvGrpSpPr>
        <p:grpSpPr>
          <a:xfrm>
            <a:off x="467317" y="1600996"/>
            <a:ext cx="11257366" cy="4984099"/>
            <a:chOff x="1031616" y="2018053"/>
            <a:chExt cx="8493383" cy="3198184"/>
          </a:xfrm>
        </p:grpSpPr>
        <p:sp>
          <p:nvSpPr>
            <p:cNvPr id="9" name="圆角矩形 5"/>
            <p:cNvSpPr/>
            <p:nvPr/>
          </p:nvSpPr>
          <p:spPr>
            <a:xfrm>
              <a:off x="1069693" y="3728144"/>
              <a:ext cx="8455306" cy="1488093"/>
            </a:xfrm>
            <a:prstGeom prst="roundRect">
              <a:avLst/>
            </a:prstGeom>
            <a:noFill/>
            <a:ln w="3810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charset="-122"/>
                <a:ea typeface="等线" panose="02010600030101010101" charset="-122"/>
              </a:endParaRPr>
            </a:p>
          </p:txBody>
        </p:sp>
        <p:sp>
          <p:nvSpPr>
            <p:cNvPr id="10" name="圆角矩形 17"/>
            <p:cNvSpPr/>
            <p:nvPr/>
          </p:nvSpPr>
          <p:spPr>
            <a:xfrm>
              <a:off x="7896515" y="2018053"/>
              <a:ext cx="1583318" cy="3802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w="0"/>
                  <a:solidFill>
                    <a:srgbClr val="4472C4"/>
                  </a:solidFill>
                  <a:latin typeface="微软雅黑" panose="020B0503020204020204" charset="-122"/>
                  <a:ea typeface="微软雅黑" panose="020B0503020204020204" charset="-122"/>
                </a:rPr>
                <a:t>机器人通信</a:t>
              </a:r>
              <a:endParaRPr lang="zh-CN" altLang="en-US" sz="2000" b="1" dirty="0">
                <a:ln w="0"/>
                <a:solidFill>
                  <a:srgbClr val="4472C4"/>
                </a:solidFill>
                <a:latin typeface="微软雅黑" panose="020B0503020204020204" charset="-122"/>
                <a:ea typeface="微软雅黑" panose="020B0503020204020204" charset="-122"/>
              </a:endParaRPr>
            </a:p>
          </p:txBody>
        </p:sp>
        <p:sp>
          <p:nvSpPr>
            <p:cNvPr id="11" name="圆角矩形 18"/>
            <p:cNvSpPr/>
            <p:nvPr/>
          </p:nvSpPr>
          <p:spPr>
            <a:xfrm>
              <a:off x="5301253" y="2027739"/>
              <a:ext cx="1030292" cy="3802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w="0"/>
                  <a:solidFill>
                    <a:srgbClr val="4472C4"/>
                  </a:solidFill>
                  <a:latin typeface="微软雅黑" panose="020B0503020204020204" charset="-122"/>
                  <a:ea typeface="微软雅黑" panose="020B0503020204020204" charset="-122"/>
                </a:rPr>
                <a:t>手眼标定</a:t>
              </a:r>
              <a:endParaRPr lang="zh-CN" altLang="en-US" sz="2000" b="1" dirty="0">
                <a:ln w="0"/>
                <a:solidFill>
                  <a:srgbClr val="4472C4"/>
                </a:solidFill>
                <a:latin typeface="微软雅黑" panose="020B0503020204020204" charset="-122"/>
                <a:ea typeface="微软雅黑" panose="020B0503020204020204" charset="-122"/>
              </a:endParaRPr>
            </a:p>
          </p:txBody>
        </p:sp>
        <p:sp>
          <p:nvSpPr>
            <p:cNvPr id="18" name="圆角矩形 19"/>
            <p:cNvSpPr/>
            <p:nvPr/>
          </p:nvSpPr>
          <p:spPr>
            <a:xfrm>
              <a:off x="3429635" y="2809032"/>
              <a:ext cx="5883677" cy="651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prstClr val="white"/>
                  </a:solidFill>
                  <a:latin typeface="微软雅黑" panose="020B0503020204020204" charset="-122"/>
                  <a:ea typeface="微软雅黑" panose="020B0503020204020204" charset="-122"/>
                </a:rPr>
                <a:t>RGB-D</a:t>
              </a:r>
              <a:r>
                <a:rPr lang="zh-CN" altLang="en-US" sz="2800" b="1" dirty="0">
                  <a:solidFill>
                    <a:prstClr val="white"/>
                  </a:solidFill>
                  <a:latin typeface="微软雅黑" panose="020B0503020204020204" charset="-122"/>
                  <a:ea typeface="微软雅黑" panose="020B0503020204020204" charset="-122"/>
                </a:rPr>
                <a:t>相机结合机械臂的无序抓取系统</a:t>
              </a:r>
              <a:endParaRPr lang="zh-CN" altLang="en-US" sz="2800" b="1" dirty="0">
                <a:solidFill>
                  <a:prstClr val="white"/>
                </a:solidFill>
                <a:latin typeface="微软雅黑" panose="020B0503020204020204" charset="-122"/>
                <a:ea typeface="微软雅黑" panose="020B0503020204020204" charset="-122"/>
              </a:endParaRPr>
            </a:p>
          </p:txBody>
        </p:sp>
        <p:sp>
          <p:nvSpPr>
            <p:cNvPr id="19" name="圆角矩形 23"/>
            <p:cNvSpPr/>
            <p:nvPr/>
          </p:nvSpPr>
          <p:spPr>
            <a:xfrm>
              <a:off x="1031616" y="2100472"/>
              <a:ext cx="1756406" cy="3802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black"/>
                  </a:solidFill>
                  <a:latin typeface="微软雅黑" panose="020B0503020204020204" charset="-122"/>
                  <a:ea typeface="微软雅黑" panose="020B0503020204020204" charset="-122"/>
                </a:rPr>
                <a:t>基础理论</a:t>
              </a:r>
              <a:endParaRPr lang="zh-CN" altLang="en-US" sz="2000" b="1" dirty="0">
                <a:solidFill>
                  <a:prstClr val="black"/>
                </a:solidFill>
                <a:latin typeface="微软雅黑" panose="020B0503020204020204" charset="-122"/>
                <a:ea typeface="微软雅黑" panose="020B0503020204020204" charset="-122"/>
              </a:endParaRPr>
            </a:p>
          </p:txBody>
        </p:sp>
        <p:sp>
          <p:nvSpPr>
            <p:cNvPr id="20" name="圆角矩形 24"/>
            <p:cNvSpPr/>
            <p:nvPr/>
          </p:nvSpPr>
          <p:spPr>
            <a:xfrm>
              <a:off x="1069693" y="2937164"/>
              <a:ext cx="1756406" cy="3802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black"/>
                  </a:solidFill>
                  <a:latin typeface="微软雅黑" panose="020B0503020204020204" charset="-122"/>
                  <a:ea typeface="微软雅黑" panose="020B0503020204020204" charset="-122"/>
                </a:rPr>
                <a:t>目标系统</a:t>
              </a:r>
              <a:endParaRPr lang="zh-CN" altLang="en-US" sz="2000" b="1" dirty="0">
                <a:solidFill>
                  <a:prstClr val="black"/>
                </a:solidFill>
                <a:latin typeface="微软雅黑" panose="020B0503020204020204" charset="-122"/>
                <a:ea typeface="微软雅黑" panose="020B0503020204020204" charset="-122"/>
              </a:endParaRPr>
            </a:p>
          </p:txBody>
        </p:sp>
        <p:sp>
          <p:nvSpPr>
            <p:cNvPr id="21" name="下箭头 26"/>
            <p:cNvSpPr/>
            <p:nvPr/>
          </p:nvSpPr>
          <p:spPr>
            <a:xfrm>
              <a:off x="4013594" y="2503459"/>
              <a:ext cx="219924" cy="2609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charset="-122"/>
                <a:ea typeface="等线" panose="02010600030101010101" charset="-122"/>
              </a:endParaRPr>
            </a:p>
          </p:txBody>
        </p:sp>
        <p:sp>
          <p:nvSpPr>
            <p:cNvPr id="22" name="下箭头 27"/>
            <p:cNvSpPr/>
            <p:nvPr/>
          </p:nvSpPr>
          <p:spPr>
            <a:xfrm>
              <a:off x="8573732" y="2487376"/>
              <a:ext cx="219924" cy="2609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charset="-122"/>
                <a:ea typeface="等线" panose="02010600030101010101" charset="-122"/>
              </a:endParaRPr>
            </a:p>
          </p:txBody>
        </p:sp>
        <p:sp>
          <p:nvSpPr>
            <p:cNvPr id="23" name="圆角矩形 28"/>
            <p:cNvSpPr/>
            <p:nvPr/>
          </p:nvSpPr>
          <p:spPr>
            <a:xfrm>
              <a:off x="1189070" y="4186822"/>
              <a:ext cx="1756406" cy="3802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black"/>
                  </a:solidFill>
                  <a:latin typeface="微软雅黑" panose="020B0503020204020204" charset="-122"/>
                  <a:ea typeface="微软雅黑" panose="020B0503020204020204" charset="-122"/>
                </a:rPr>
                <a:t>解决思路</a:t>
              </a:r>
              <a:endParaRPr lang="zh-CN" altLang="en-US" sz="2000" b="1" dirty="0">
                <a:solidFill>
                  <a:prstClr val="black"/>
                </a:solidFill>
                <a:latin typeface="微软雅黑" panose="020B0503020204020204" charset="-122"/>
                <a:ea typeface="微软雅黑" panose="020B0503020204020204" charset="-122"/>
              </a:endParaRPr>
            </a:p>
          </p:txBody>
        </p:sp>
        <p:sp>
          <p:nvSpPr>
            <p:cNvPr id="24" name="圆角矩形 37"/>
            <p:cNvSpPr/>
            <p:nvPr/>
          </p:nvSpPr>
          <p:spPr>
            <a:xfrm>
              <a:off x="8185038" y="4025738"/>
              <a:ext cx="997310" cy="6389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b="1" dirty="0">
                  <a:ln w="0"/>
                  <a:solidFill>
                    <a:srgbClr val="4472C4"/>
                  </a:solidFill>
                  <a:latin typeface="微软雅黑" panose="020B0503020204020204" charset="-122"/>
                  <a:ea typeface="微软雅黑" panose="020B0503020204020204" charset="-122"/>
                </a:rPr>
                <a:t>UDP</a:t>
              </a:r>
              <a:r>
                <a:rPr lang="zh-CN" altLang="en-US" sz="2000" b="1" dirty="0">
                  <a:ln w="0"/>
                  <a:solidFill>
                    <a:srgbClr val="4472C4"/>
                  </a:solidFill>
                  <a:latin typeface="微软雅黑" panose="020B0503020204020204" charset="-122"/>
                  <a:ea typeface="微软雅黑" panose="020B0503020204020204" charset="-122"/>
                </a:rPr>
                <a:t>协议通信</a:t>
              </a:r>
              <a:endParaRPr lang="zh-CN" altLang="en-US" sz="2000" b="1" dirty="0">
                <a:ln w="0"/>
                <a:solidFill>
                  <a:srgbClr val="4472C4"/>
                </a:solidFill>
                <a:latin typeface="微软雅黑" panose="020B0503020204020204" charset="-122"/>
                <a:ea typeface="微软雅黑" panose="020B0503020204020204" charset="-122"/>
              </a:endParaRPr>
            </a:p>
          </p:txBody>
        </p:sp>
        <p:sp>
          <p:nvSpPr>
            <p:cNvPr id="25" name="圆角矩形 38"/>
            <p:cNvSpPr/>
            <p:nvPr/>
          </p:nvSpPr>
          <p:spPr>
            <a:xfrm>
              <a:off x="3429635" y="4020313"/>
              <a:ext cx="1287230" cy="6389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b="1" dirty="0">
                  <a:ln w="0"/>
                  <a:solidFill>
                    <a:srgbClr val="4472C4"/>
                  </a:solidFill>
                  <a:latin typeface="微软雅黑" panose="020B0503020204020204" charset="-122"/>
                  <a:ea typeface="微软雅黑" panose="020B0503020204020204" charset="-122"/>
                </a:rPr>
                <a:t>多帧及点云预处理</a:t>
              </a:r>
              <a:endParaRPr lang="zh-CN" altLang="en-US" sz="2000" b="1" dirty="0">
                <a:ln w="0"/>
                <a:solidFill>
                  <a:srgbClr val="4472C4"/>
                </a:solidFill>
                <a:latin typeface="微软雅黑" panose="020B0503020204020204" charset="-122"/>
                <a:ea typeface="微软雅黑" panose="020B0503020204020204" charset="-122"/>
              </a:endParaRPr>
            </a:p>
          </p:txBody>
        </p:sp>
        <p:sp>
          <p:nvSpPr>
            <p:cNvPr id="26" name="圆角矩形 39"/>
            <p:cNvSpPr/>
            <p:nvPr/>
          </p:nvSpPr>
          <p:spPr>
            <a:xfrm>
              <a:off x="4930056" y="4025738"/>
              <a:ext cx="1390105" cy="6389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b="1" dirty="0">
                  <a:ln w="0"/>
                  <a:solidFill>
                    <a:srgbClr val="4472C4"/>
                  </a:solidFill>
                  <a:latin typeface="微软雅黑" panose="020B0503020204020204" charset="-122"/>
                  <a:ea typeface="微软雅黑" panose="020B0503020204020204" charset="-122"/>
                </a:rPr>
                <a:t>Tsai</a:t>
              </a:r>
              <a:r>
                <a:rPr lang="zh-CN" altLang="en-US" sz="2000" b="1" dirty="0">
                  <a:ln w="0"/>
                  <a:solidFill>
                    <a:srgbClr val="4472C4"/>
                  </a:solidFill>
                  <a:latin typeface="微软雅黑" panose="020B0503020204020204" charset="-122"/>
                  <a:ea typeface="微软雅黑" panose="020B0503020204020204" charset="-122"/>
                </a:rPr>
                <a:t>法求解</a:t>
              </a:r>
              <a:endParaRPr lang="en-US" altLang="zh-CN" sz="2000" b="1" dirty="0">
                <a:ln w="0"/>
                <a:solidFill>
                  <a:srgbClr val="4472C4"/>
                </a:solidFill>
                <a:latin typeface="微软雅黑" panose="020B0503020204020204" charset="-122"/>
                <a:ea typeface="微软雅黑" panose="020B0503020204020204" charset="-122"/>
              </a:endParaRPr>
            </a:p>
            <a:p>
              <a:pPr algn="ctr"/>
              <a:r>
                <a:rPr lang="zh-CN" altLang="en-US" sz="2000" b="1" dirty="0">
                  <a:ln w="0"/>
                  <a:solidFill>
                    <a:srgbClr val="4472C4"/>
                  </a:solidFill>
                  <a:latin typeface="微软雅黑" panose="020B0503020204020204" charset="-122"/>
                  <a:ea typeface="微软雅黑" panose="020B0503020204020204" charset="-122"/>
                </a:rPr>
                <a:t>手眼标定矩阵</a:t>
              </a:r>
              <a:endParaRPr lang="zh-CN" altLang="en-US" sz="2000" b="1" dirty="0">
                <a:ln w="0"/>
                <a:solidFill>
                  <a:srgbClr val="4472C4"/>
                </a:solidFill>
                <a:latin typeface="微软雅黑" panose="020B0503020204020204" charset="-122"/>
                <a:ea typeface="微软雅黑" panose="020B0503020204020204" charset="-122"/>
              </a:endParaRPr>
            </a:p>
          </p:txBody>
        </p:sp>
        <p:sp>
          <p:nvSpPr>
            <p:cNvPr id="27" name="圆角矩形 40"/>
            <p:cNvSpPr/>
            <p:nvPr/>
          </p:nvSpPr>
          <p:spPr>
            <a:xfrm>
              <a:off x="6538501" y="4025737"/>
              <a:ext cx="1428196" cy="6389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b="1" dirty="0">
                  <a:ln w="0"/>
                  <a:solidFill>
                    <a:srgbClr val="4472C4"/>
                  </a:solidFill>
                  <a:latin typeface="微软雅黑" panose="020B0503020204020204" charset="-122"/>
                  <a:ea typeface="微软雅黑" panose="020B0503020204020204" charset="-122"/>
                </a:rPr>
                <a:t>点云聚类分割</a:t>
              </a:r>
              <a:endParaRPr lang="en-US" altLang="zh-CN" sz="2000" b="1" dirty="0">
                <a:ln w="0"/>
                <a:solidFill>
                  <a:srgbClr val="4472C4"/>
                </a:solidFill>
                <a:latin typeface="微软雅黑" panose="020B0503020204020204" charset="-122"/>
                <a:ea typeface="微软雅黑" panose="020B0503020204020204" charset="-122"/>
              </a:endParaRPr>
            </a:p>
            <a:p>
              <a:pPr algn="ctr"/>
              <a:r>
                <a:rPr lang="zh-CN" altLang="en-US" sz="2000" b="1" dirty="0">
                  <a:ln w="0"/>
                  <a:solidFill>
                    <a:srgbClr val="4472C4"/>
                  </a:solidFill>
                  <a:latin typeface="微软雅黑" panose="020B0503020204020204" charset="-122"/>
                  <a:ea typeface="微软雅黑" panose="020B0503020204020204" charset="-122"/>
                </a:rPr>
                <a:t>求取平面法线及中心点</a:t>
              </a:r>
              <a:endParaRPr lang="zh-CN" altLang="en-US" sz="2000" b="1" dirty="0">
                <a:ln w="0"/>
                <a:solidFill>
                  <a:srgbClr val="4472C4"/>
                </a:solidFill>
                <a:latin typeface="微软雅黑" panose="020B0503020204020204" charset="-122"/>
                <a:ea typeface="微软雅黑" panose="020B0503020204020204" charset="-122"/>
              </a:endParaRPr>
            </a:p>
          </p:txBody>
        </p:sp>
        <p:sp>
          <p:nvSpPr>
            <p:cNvPr id="32" name="圆角矩形 18"/>
            <p:cNvSpPr/>
            <p:nvPr/>
          </p:nvSpPr>
          <p:spPr>
            <a:xfrm>
              <a:off x="3197916" y="2027739"/>
              <a:ext cx="1862075" cy="3802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w="0"/>
                  <a:solidFill>
                    <a:srgbClr val="4472C4"/>
                  </a:solidFill>
                  <a:latin typeface="微软雅黑" panose="020B0503020204020204" charset="-122"/>
                  <a:ea typeface="微软雅黑" panose="020B0503020204020204" charset="-122"/>
                </a:rPr>
                <a:t>散斑结构光</a:t>
              </a:r>
              <a:endParaRPr lang="en-US" altLang="zh-CN" sz="2000" b="1" dirty="0">
                <a:ln w="0"/>
                <a:solidFill>
                  <a:srgbClr val="4472C4"/>
                </a:solidFill>
                <a:latin typeface="微软雅黑" panose="020B0503020204020204" charset="-122"/>
                <a:ea typeface="微软雅黑" panose="020B0503020204020204" charset="-122"/>
              </a:endParaRPr>
            </a:p>
            <a:p>
              <a:pPr algn="ctr"/>
              <a:r>
                <a:rPr lang="zh-CN" altLang="en-US" sz="2000" b="1" dirty="0">
                  <a:ln w="0"/>
                  <a:solidFill>
                    <a:srgbClr val="4472C4"/>
                  </a:solidFill>
                  <a:latin typeface="微软雅黑" panose="020B0503020204020204" charset="-122"/>
                  <a:ea typeface="微软雅黑" panose="020B0503020204020204" charset="-122"/>
                </a:rPr>
                <a:t>获取三维点云</a:t>
              </a:r>
              <a:endParaRPr lang="zh-CN" altLang="en-US" sz="2000" b="1" dirty="0">
                <a:ln w="0"/>
                <a:solidFill>
                  <a:srgbClr val="4472C4"/>
                </a:solidFill>
                <a:latin typeface="微软雅黑" panose="020B0503020204020204" charset="-122"/>
                <a:ea typeface="微软雅黑" panose="020B0503020204020204" charset="-122"/>
              </a:endParaRPr>
            </a:p>
          </p:txBody>
        </p:sp>
        <p:sp>
          <p:nvSpPr>
            <p:cNvPr id="33" name="圆角矩形 18"/>
            <p:cNvSpPr/>
            <p:nvPr/>
          </p:nvSpPr>
          <p:spPr>
            <a:xfrm>
              <a:off x="6619495" y="2027935"/>
              <a:ext cx="1030292" cy="3802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w="0"/>
                  <a:solidFill>
                    <a:srgbClr val="4472C4"/>
                  </a:solidFill>
                  <a:latin typeface="微软雅黑" panose="020B0503020204020204" charset="-122"/>
                  <a:ea typeface="微软雅黑" panose="020B0503020204020204" charset="-122"/>
                </a:rPr>
                <a:t>点云分割</a:t>
              </a:r>
              <a:endParaRPr lang="zh-CN" altLang="en-US" sz="2000" b="1" dirty="0">
                <a:ln w="0"/>
                <a:solidFill>
                  <a:srgbClr val="4472C4"/>
                </a:solidFill>
                <a:latin typeface="微软雅黑" panose="020B0503020204020204" charset="-122"/>
                <a:ea typeface="微软雅黑" panose="020B0503020204020204" charset="-122"/>
              </a:endParaRPr>
            </a:p>
          </p:txBody>
        </p:sp>
        <p:sp>
          <p:nvSpPr>
            <p:cNvPr id="34" name="下箭头 26"/>
            <p:cNvSpPr/>
            <p:nvPr/>
          </p:nvSpPr>
          <p:spPr>
            <a:xfrm>
              <a:off x="5750228" y="2491875"/>
              <a:ext cx="219924" cy="2609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charset="-122"/>
                <a:ea typeface="等线" panose="02010600030101010101" charset="-122"/>
              </a:endParaRPr>
            </a:p>
          </p:txBody>
        </p:sp>
        <p:sp>
          <p:nvSpPr>
            <p:cNvPr id="35" name="下箭头 26"/>
            <p:cNvSpPr/>
            <p:nvPr/>
          </p:nvSpPr>
          <p:spPr>
            <a:xfrm>
              <a:off x="7077567" y="2492262"/>
              <a:ext cx="219924" cy="2609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charset="-122"/>
                <a:ea typeface="等线" panose="02010600030101010101" charset="-122"/>
              </a:endParaRPr>
            </a:p>
          </p:txBody>
        </p:sp>
      </p:grpSp>
      <p:sp>
        <p:nvSpPr>
          <p:cNvPr id="36" name="下箭头 27"/>
          <p:cNvSpPr/>
          <p:nvPr/>
        </p:nvSpPr>
        <p:spPr>
          <a:xfrm rot="10800000">
            <a:off x="10463847" y="3985541"/>
            <a:ext cx="291493" cy="655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charset="-122"/>
              <a:ea typeface="等线" panose="02010600030101010101" charset="-122"/>
            </a:endParaRPr>
          </a:p>
        </p:txBody>
      </p:sp>
      <p:sp>
        <p:nvSpPr>
          <p:cNvPr id="37" name="下箭头 27"/>
          <p:cNvSpPr/>
          <p:nvPr/>
        </p:nvSpPr>
        <p:spPr>
          <a:xfrm rot="10800000">
            <a:off x="8480789" y="3953471"/>
            <a:ext cx="291493" cy="655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charset="-122"/>
              <a:ea typeface="等线" panose="02010600030101010101" charset="-122"/>
            </a:endParaRPr>
          </a:p>
        </p:txBody>
      </p:sp>
      <p:sp>
        <p:nvSpPr>
          <p:cNvPr id="38" name="下箭头 27"/>
          <p:cNvSpPr/>
          <p:nvPr/>
        </p:nvSpPr>
        <p:spPr>
          <a:xfrm rot="10800000">
            <a:off x="6409913" y="3944371"/>
            <a:ext cx="291493" cy="655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charset="-122"/>
              <a:ea typeface="等线" panose="02010600030101010101" charset="-122"/>
            </a:endParaRPr>
          </a:p>
        </p:txBody>
      </p:sp>
      <p:sp>
        <p:nvSpPr>
          <p:cNvPr id="39" name="下箭头 27"/>
          <p:cNvSpPr/>
          <p:nvPr/>
        </p:nvSpPr>
        <p:spPr>
          <a:xfrm rot="10800000">
            <a:off x="4353541" y="3958845"/>
            <a:ext cx="291493" cy="655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等线" panose="02010600030101010101" charset="-122"/>
              <a:ea typeface="等线" panose="0201060003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bwMode="auto">
          <a:xfrm>
            <a:off x="738188" y="1100138"/>
            <a:ext cx="4083050" cy="65087"/>
            <a:chOff x="2190216" y="0"/>
            <a:chExt cx="4752528" cy="108012"/>
          </a:xfrm>
        </p:grpSpPr>
        <p:sp>
          <p:nvSpPr>
            <p:cNvPr id="13" name="矩形 12"/>
            <p:cNvSpPr/>
            <p:nvPr/>
          </p:nvSpPr>
          <p:spPr>
            <a:xfrm>
              <a:off x="2190216" y="0"/>
              <a:ext cx="1188131"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3378347" y="0"/>
              <a:ext cx="1188133"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4566480" y="0"/>
              <a:ext cx="1188131"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5754611" y="0"/>
              <a:ext cx="1188133"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7" name="文本框 16"/>
          <p:cNvSpPr txBox="1"/>
          <p:nvPr/>
        </p:nvSpPr>
        <p:spPr>
          <a:xfrm>
            <a:off x="738188" y="453807"/>
            <a:ext cx="4554248" cy="646331"/>
          </a:xfrm>
          <a:prstGeom prst="rect">
            <a:avLst/>
          </a:prstGeom>
          <a:noFill/>
        </p:spPr>
        <p:txBody>
          <a:bodyPr wrap="square" rtlCol="0">
            <a:spAutoFit/>
          </a:bodyPr>
          <a:lstStyle/>
          <a:p>
            <a:r>
              <a:rPr lang="zh-CN" altLang="en-US" sz="3600" b="1" dirty="0">
                <a:latin typeface="微软雅黑" panose="020B0503020204020204" charset="-122"/>
                <a:ea typeface="微软雅黑" panose="020B0503020204020204" charset="-122"/>
              </a:rPr>
              <a:t>方案设计</a:t>
            </a:r>
            <a:r>
              <a:rPr lang="en-US" altLang="zh-CN" sz="36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主要研究内容</a:t>
            </a:r>
            <a:endParaRPr lang="zh-CN" altLang="en-US" sz="3600" b="1" dirty="0">
              <a:latin typeface="微软雅黑" panose="020B0503020204020204" charset="-122"/>
              <a:ea typeface="微软雅黑" panose="020B0503020204020204" charset="-122"/>
            </a:endParaRPr>
          </a:p>
        </p:txBody>
      </p:sp>
      <p:sp>
        <p:nvSpPr>
          <p:cNvPr id="35" name="Freeform 12"/>
          <p:cNvSpPr/>
          <p:nvPr/>
        </p:nvSpPr>
        <p:spPr bwMode="auto">
          <a:xfrm>
            <a:off x="1406302" y="1588099"/>
            <a:ext cx="550479" cy="1101352"/>
          </a:xfrm>
          <a:custGeom>
            <a:avLst/>
            <a:gdLst>
              <a:gd name="T0" fmla="*/ 776 w 776"/>
              <a:gd name="T1" fmla="*/ 1553 h 1553"/>
              <a:gd name="T2" fmla="*/ 0 w 776"/>
              <a:gd name="T3" fmla="*/ 777 h 1553"/>
              <a:gd name="T4" fmla="*/ 776 w 776"/>
              <a:gd name="T5" fmla="*/ 0 h 1553"/>
            </a:gdLst>
            <a:ahLst/>
            <a:cxnLst>
              <a:cxn ang="0">
                <a:pos x="T0" y="T1"/>
              </a:cxn>
              <a:cxn ang="0">
                <a:pos x="T2" y="T3"/>
              </a:cxn>
              <a:cxn ang="0">
                <a:pos x="T4" y="T5"/>
              </a:cxn>
            </a:cxnLst>
            <a:rect l="0" t="0" r="r" b="b"/>
            <a:pathLst>
              <a:path w="776" h="1553">
                <a:moveTo>
                  <a:pt x="776" y="1553"/>
                </a:moveTo>
                <a:cubicBezTo>
                  <a:pt x="348" y="1553"/>
                  <a:pt x="0" y="1205"/>
                  <a:pt x="0" y="777"/>
                </a:cubicBezTo>
                <a:cubicBezTo>
                  <a:pt x="0" y="348"/>
                  <a:pt x="348" y="0"/>
                  <a:pt x="776" y="0"/>
                </a:cubicBezTo>
              </a:path>
            </a:pathLst>
          </a:custGeom>
          <a:noFill/>
          <a:ln w="1270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endParaRPr lang="zh-CN" altLang="en-US"/>
          </a:p>
        </p:txBody>
      </p:sp>
      <p:sp>
        <p:nvSpPr>
          <p:cNvPr id="36" name="Oval 13"/>
          <p:cNvSpPr>
            <a:spLocks noChangeArrowheads="1"/>
          </p:cNvSpPr>
          <p:nvPr/>
        </p:nvSpPr>
        <p:spPr bwMode="auto">
          <a:xfrm>
            <a:off x="1509136" y="1684921"/>
            <a:ext cx="895282" cy="901659"/>
          </a:xfrm>
          <a:prstGeom prst="ellipse">
            <a:avLst/>
          </a:prstGeom>
          <a:solidFill>
            <a:schemeClr val="accent1"/>
          </a:solidFill>
          <a:ln w="12700">
            <a:noFill/>
            <a:round/>
          </a:ln>
        </p:spPr>
        <p:txBody>
          <a:bodyPr vert="horz" wrap="square" lIns="121917" tIns="60958" rIns="121917" bIns="60958" numCol="1" anchor="t" anchorCtr="0" compatLnSpc="1"/>
          <a:lstStyle/>
          <a:p>
            <a:pPr algn="ctr"/>
            <a:r>
              <a:rPr lang="en-US" altLang="zh-CN" sz="4000" dirty="0">
                <a:solidFill>
                  <a:schemeClr val="bg1"/>
                </a:solidFill>
                <a:latin typeface="微软雅黑" panose="020B0503020204020204" charset="-122"/>
                <a:ea typeface="微软雅黑" panose="020B0503020204020204" charset="-122"/>
              </a:rPr>
              <a:t>1</a:t>
            </a:r>
            <a:endParaRPr lang="zh-CN" altLang="en-US" sz="4000" dirty="0">
              <a:solidFill>
                <a:schemeClr val="bg1"/>
              </a:solidFill>
              <a:latin typeface="微软雅黑" panose="020B0503020204020204" charset="-122"/>
              <a:ea typeface="微软雅黑" panose="020B0503020204020204" charset="-122"/>
            </a:endParaRPr>
          </a:p>
        </p:txBody>
      </p:sp>
      <p:sp>
        <p:nvSpPr>
          <p:cNvPr id="37" name="Line 14"/>
          <p:cNvSpPr>
            <a:spLocks noChangeShapeType="1"/>
          </p:cNvSpPr>
          <p:nvPr/>
        </p:nvSpPr>
        <p:spPr bwMode="auto">
          <a:xfrm>
            <a:off x="1956776" y="1588098"/>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38" name="Line 15"/>
          <p:cNvSpPr>
            <a:spLocks noChangeShapeType="1"/>
          </p:cNvSpPr>
          <p:nvPr/>
        </p:nvSpPr>
        <p:spPr bwMode="auto">
          <a:xfrm>
            <a:off x="1956776" y="2689451"/>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39" name="Freeform 16"/>
          <p:cNvSpPr/>
          <p:nvPr/>
        </p:nvSpPr>
        <p:spPr bwMode="auto">
          <a:xfrm>
            <a:off x="10014312" y="2689451"/>
            <a:ext cx="550479" cy="1107406"/>
          </a:xfrm>
          <a:custGeom>
            <a:avLst/>
            <a:gdLst>
              <a:gd name="T0" fmla="*/ 0 w 776"/>
              <a:gd name="T1" fmla="*/ 0 h 1553"/>
              <a:gd name="T2" fmla="*/ 776 w 776"/>
              <a:gd name="T3" fmla="*/ 776 h 1553"/>
              <a:gd name="T4" fmla="*/ 0 w 776"/>
              <a:gd name="T5" fmla="*/ 1553 h 1553"/>
            </a:gdLst>
            <a:ahLst/>
            <a:cxnLst>
              <a:cxn ang="0">
                <a:pos x="T0" y="T1"/>
              </a:cxn>
              <a:cxn ang="0">
                <a:pos x="T2" y="T3"/>
              </a:cxn>
              <a:cxn ang="0">
                <a:pos x="T4" y="T5"/>
              </a:cxn>
            </a:cxnLst>
            <a:rect l="0" t="0" r="r" b="b"/>
            <a:pathLst>
              <a:path w="776" h="1553">
                <a:moveTo>
                  <a:pt x="0" y="0"/>
                </a:moveTo>
                <a:cubicBezTo>
                  <a:pt x="428" y="0"/>
                  <a:pt x="776" y="348"/>
                  <a:pt x="776" y="776"/>
                </a:cubicBezTo>
                <a:cubicBezTo>
                  <a:pt x="776" y="1205"/>
                  <a:pt x="428" y="1553"/>
                  <a:pt x="0" y="1553"/>
                </a:cubicBezTo>
              </a:path>
            </a:pathLst>
          </a:custGeom>
          <a:noFill/>
          <a:ln w="1270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endParaRPr lang="zh-CN" altLang="en-US"/>
          </a:p>
        </p:txBody>
      </p:sp>
      <p:sp>
        <p:nvSpPr>
          <p:cNvPr id="42" name="Oval 17"/>
          <p:cNvSpPr>
            <a:spLocks noChangeArrowheads="1"/>
          </p:cNvSpPr>
          <p:nvPr/>
        </p:nvSpPr>
        <p:spPr bwMode="auto">
          <a:xfrm>
            <a:off x="1503085" y="2778282"/>
            <a:ext cx="901333" cy="901659"/>
          </a:xfrm>
          <a:prstGeom prst="ellipse">
            <a:avLst/>
          </a:prstGeom>
          <a:solidFill>
            <a:srgbClr val="02918B"/>
          </a:solidFill>
          <a:ln w="12700">
            <a:noFill/>
            <a:round/>
          </a:ln>
        </p:spPr>
        <p:txBody>
          <a:bodyPr vert="horz" wrap="square" lIns="121917" tIns="60958" rIns="121917" bIns="60958" numCol="1" anchor="t" anchorCtr="0" compatLnSpc="1"/>
          <a:lstStyle/>
          <a:p>
            <a:pPr algn="ctr"/>
            <a:r>
              <a:rPr lang="en-US" altLang="zh-CN" sz="4000" dirty="0">
                <a:solidFill>
                  <a:schemeClr val="bg1"/>
                </a:solidFill>
                <a:latin typeface="微软雅黑" panose="020B0503020204020204" charset="-122"/>
                <a:ea typeface="微软雅黑" panose="020B0503020204020204" charset="-122"/>
              </a:rPr>
              <a:t>2</a:t>
            </a:r>
            <a:endParaRPr lang="zh-CN" altLang="en-US" sz="4000" dirty="0">
              <a:solidFill>
                <a:schemeClr val="bg1"/>
              </a:solidFill>
              <a:latin typeface="微软雅黑" panose="020B0503020204020204" charset="-122"/>
              <a:ea typeface="微软雅黑" panose="020B0503020204020204" charset="-122"/>
            </a:endParaRPr>
          </a:p>
        </p:txBody>
      </p:sp>
      <p:sp>
        <p:nvSpPr>
          <p:cNvPr id="43" name="Line 18"/>
          <p:cNvSpPr>
            <a:spLocks noChangeShapeType="1"/>
          </p:cNvSpPr>
          <p:nvPr/>
        </p:nvSpPr>
        <p:spPr bwMode="auto">
          <a:xfrm flipH="1">
            <a:off x="1956776" y="3796854"/>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44" name="Freeform 19"/>
          <p:cNvSpPr/>
          <p:nvPr/>
        </p:nvSpPr>
        <p:spPr bwMode="auto">
          <a:xfrm>
            <a:off x="1406302" y="3796854"/>
            <a:ext cx="618347" cy="1142499"/>
          </a:xfrm>
          <a:custGeom>
            <a:avLst/>
            <a:gdLst>
              <a:gd name="T0" fmla="*/ 776 w 776"/>
              <a:gd name="T1" fmla="*/ 1553 h 1553"/>
              <a:gd name="T2" fmla="*/ 0 w 776"/>
              <a:gd name="T3" fmla="*/ 776 h 1553"/>
              <a:gd name="T4" fmla="*/ 776 w 776"/>
              <a:gd name="T5" fmla="*/ 0 h 1553"/>
            </a:gdLst>
            <a:ahLst/>
            <a:cxnLst>
              <a:cxn ang="0">
                <a:pos x="T0" y="T1"/>
              </a:cxn>
              <a:cxn ang="0">
                <a:pos x="T2" y="T3"/>
              </a:cxn>
              <a:cxn ang="0">
                <a:pos x="T4" y="T5"/>
              </a:cxn>
            </a:cxnLst>
            <a:rect l="0" t="0" r="r" b="b"/>
            <a:pathLst>
              <a:path w="776" h="1553">
                <a:moveTo>
                  <a:pt x="776" y="1553"/>
                </a:moveTo>
                <a:cubicBezTo>
                  <a:pt x="348" y="1553"/>
                  <a:pt x="0" y="1205"/>
                  <a:pt x="0" y="776"/>
                </a:cubicBezTo>
                <a:cubicBezTo>
                  <a:pt x="0" y="348"/>
                  <a:pt x="348" y="0"/>
                  <a:pt x="776" y="0"/>
                </a:cubicBezTo>
              </a:path>
            </a:pathLst>
          </a:custGeom>
          <a:noFill/>
          <a:ln w="1270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endParaRPr lang="zh-CN" altLang="en-US"/>
          </a:p>
        </p:txBody>
      </p:sp>
      <p:sp>
        <p:nvSpPr>
          <p:cNvPr id="45" name="Oval 20"/>
          <p:cNvSpPr>
            <a:spLocks noChangeArrowheads="1"/>
          </p:cNvSpPr>
          <p:nvPr/>
        </p:nvSpPr>
        <p:spPr bwMode="auto">
          <a:xfrm>
            <a:off x="1509136" y="3893675"/>
            <a:ext cx="895282" cy="901659"/>
          </a:xfrm>
          <a:prstGeom prst="ellipse">
            <a:avLst/>
          </a:prstGeom>
          <a:solidFill>
            <a:schemeClr val="accent3"/>
          </a:solidFill>
          <a:ln w="12700">
            <a:noFill/>
            <a:round/>
          </a:ln>
        </p:spPr>
        <p:txBody>
          <a:bodyPr vert="horz" wrap="square" lIns="121917" tIns="60958" rIns="121917" bIns="60958" numCol="1" anchor="t" anchorCtr="0" compatLnSpc="1"/>
          <a:lstStyle/>
          <a:p>
            <a:pPr algn="ctr"/>
            <a:r>
              <a:rPr lang="en-US" altLang="zh-CN" sz="4000" dirty="0">
                <a:solidFill>
                  <a:schemeClr val="bg1"/>
                </a:solidFill>
                <a:latin typeface="微软雅黑" panose="020B0503020204020204" charset="-122"/>
                <a:ea typeface="微软雅黑" panose="020B0503020204020204" charset="-122"/>
              </a:rPr>
              <a:t>3</a:t>
            </a:r>
            <a:endParaRPr lang="zh-CN" altLang="en-US" sz="4000" dirty="0">
              <a:solidFill>
                <a:schemeClr val="bg1"/>
              </a:solidFill>
              <a:latin typeface="微软雅黑" panose="020B0503020204020204" charset="-122"/>
              <a:ea typeface="微软雅黑" panose="020B0503020204020204" charset="-122"/>
            </a:endParaRPr>
          </a:p>
        </p:txBody>
      </p:sp>
      <p:sp>
        <p:nvSpPr>
          <p:cNvPr id="47" name="Line 21"/>
          <p:cNvSpPr>
            <a:spLocks noChangeShapeType="1"/>
          </p:cNvSpPr>
          <p:nvPr/>
        </p:nvSpPr>
        <p:spPr bwMode="auto">
          <a:xfrm>
            <a:off x="1956776" y="4939358"/>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50" name="Freeform 22"/>
          <p:cNvSpPr/>
          <p:nvPr/>
        </p:nvSpPr>
        <p:spPr bwMode="auto">
          <a:xfrm>
            <a:off x="9959983" y="4939353"/>
            <a:ext cx="550480" cy="1260677"/>
          </a:xfrm>
          <a:custGeom>
            <a:avLst/>
            <a:gdLst>
              <a:gd name="T0" fmla="*/ 0 w 776"/>
              <a:gd name="T1" fmla="*/ 0 h 1553"/>
              <a:gd name="T2" fmla="*/ 776 w 776"/>
              <a:gd name="T3" fmla="*/ 776 h 1553"/>
              <a:gd name="T4" fmla="*/ 0 w 776"/>
              <a:gd name="T5" fmla="*/ 1553 h 1553"/>
            </a:gdLst>
            <a:ahLst/>
            <a:cxnLst>
              <a:cxn ang="0">
                <a:pos x="T0" y="T1"/>
              </a:cxn>
              <a:cxn ang="0">
                <a:pos x="T2" y="T3"/>
              </a:cxn>
              <a:cxn ang="0">
                <a:pos x="T4" y="T5"/>
              </a:cxn>
            </a:cxnLst>
            <a:rect l="0" t="0" r="r" b="b"/>
            <a:pathLst>
              <a:path w="776" h="1553">
                <a:moveTo>
                  <a:pt x="0" y="0"/>
                </a:moveTo>
                <a:cubicBezTo>
                  <a:pt x="428" y="0"/>
                  <a:pt x="776" y="347"/>
                  <a:pt x="776" y="776"/>
                </a:cubicBezTo>
                <a:cubicBezTo>
                  <a:pt x="776" y="1205"/>
                  <a:pt x="428" y="1553"/>
                  <a:pt x="0" y="1553"/>
                </a:cubicBezTo>
              </a:path>
            </a:pathLst>
          </a:custGeom>
          <a:noFill/>
          <a:ln w="1270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lstStyle/>
          <a:p>
            <a:endParaRPr lang="zh-CN" altLang="en-US"/>
          </a:p>
        </p:txBody>
      </p:sp>
      <p:sp>
        <p:nvSpPr>
          <p:cNvPr id="54" name="Oval 23"/>
          <p:cNvSpPr>
            <a:spLocks noChangeArrowheads="1"/>
          </p:cNvSpPr>
          <p:nvPr/>
        </p:nvSpPr>
        <p:spPr bwMode="auto">
          <a:xfrm>
            <a:off x="1406302" y="5131899"/>
            <a:ext cx="901333" cy="901659"/>
          </a:xfrm>
          <a:prstGeom prst="ellipse">
            <a:avLst/>
          </a:prstGeom>
          <a:solidFill>
            <a:schemeClr val="accent4"/>
          </a:solidFill>
          <a:ln w="12700">
            <a:noFill/>
            <a:round/>
          </a:ln>
        </p:spPr>
        <p:txBody>
          <a:bodyPr vert="horz" wrap="square" lIns="121917" tIns="60958" rIns="121917" bIns="60958" numCol="1" anchor="t" anchorCtr="0" compatLnSpc="1"/>
          <a:lstStyle/>
          <a:p>
            <a:pPr algn="ctr"/>
            <a:r>
              <a:rPr lang="en-US" altLang="zh-CN" sz="4000" dirty="0">
                <a:solidFill>
                  <a:schemeClr val="bg1"/>
                </a:solidFill>
                <a:latin typeface="微软雅黑" panose="020B0503020204020204" charset="-122"/>
                <a:ea typeface="微软雅黑" panose="020B0503020204020204" charset="-122"/>
              </a:rPr>
              <a:t>4</a:t>
            </a:r>
            <a:endParaRPr lang="zh-CN" altLang="en-US" sz="4000" dirty="0">
              <a:solidFill>
                <a:schemeClr val="bg1"/>
              </a:solidFill>
              <a:latin typeface="微软雅黑" panose="020B0503020204020204" charset="-122"/>
              <a:ea typeface="微软雅黑" panose="020B0503020204020204" charset="-122"/>
            </a:endParaRPr>
          </a:p>
        </p:txBody>
      </p:sp>
      <p:sp>
        <p:nvSpPr>
          <p:cNvPr id="56" name="Line 24"/>
          <p:cNvSpPr>
            <a:spLocks noChangeShapeType="1"/>
          </p:cNvSpPr>
          <p:nvPr/>
        </p:nvSpPr>
        <p:spPr bwMode="auto">
          <a:xfrm flipH="1">
            <a:off x="1936254" y="6200030"/>
            <a:ext cx="8057535" cy="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17" tIns="60958" rIns="121917" bIns="60958" numCol="1" anchor="t" anchorCtr="0" compatLnSpc="1"/>
          <a:lstStyle/>
          <a:p>
            <a:endParaRPr lang="zh-CN" altLang="en-US"/>
          </a:p>
        </p:txBody>
      </p:sp>
      <p:sp>
        <p:nvSpPr>
          <p:cNvPr id="57" name="矩形 56"/>
          <p:cNvSpPr/>
          <p:nvPr/>
        </p:nvSpPr>
        <p:spPr>
          <a:xfrm>
            <a:off x="2517140" y="1871028"/>
            <a:ext cx="6936740" cy="430883"/>
          </a:xfrm>
          <a:prstGeom prst="rect">
            <a:avLst/>
          </a:prstGeom>
        </p:spPr>
        <p:txBody>
          <a:bodyPr wrap="square" lIns="121917" tIns="60958" rIns="121917" bIns="60958">
            <a:spAutoFit/>
          </a:bodyPr>
          <a:lstStyle/>
          <a:p>
            <a:r>
              <a:rPr lang="zh-CN" altLang="en-US" sz="2000" b="1" dirty="0">
                <a:latin typeface="微软雅黑" panose="020B0503020204020204" charset="-122"/>
                <a:ea typeface="微软雅黑" panose="020B0503020204020204" charset="-122"/>
              </a:rPr>
              <a:t>系统搭建：</a:t>
            </a:r>
            <a:r>
              <a:rPr lang="zh-CN" altLang="en-US" sz="2000" dirty="0">
                <a:latin typeface="微软雅黑" panose="020B0503020204020204" charset="-122"/>
                <a:ea typeface="微软雅黑" panose="020B0503020204020204" charset="-122"/>
              </a:rPr>
              <a:t>搭建抓取系统的软硬件环境</a:t>
            </a:r>
            <a:endParaRPr lang="zh-CN" altLang="en-US" sz="2400" dirty="0">
              <a:latin typeface="微软雅黑" panose="020B0503020204020204" charset="-122"/>
              <a:ea typeface="微软雅黑" panose="020B0503020204020204" charset="-122"/>
            </a:endParaRPr>
          </a:p>
        </p:txBody>
      </p:sp>
      <p:sp>
        <p:nvSpPr>
          <p:cNvPr id="58" name="矩形 57"/>
          <p:cNvSpPr/>
          <p:nvPr/>
        </p:nvSpPr>
        <p:spPr>
          <a:xfrm>
            <a:off x="2480913" y="4023139"/>
            <a:ext cx="7077134" cy="738660"/>
          </a:xfrm>
          <a:prstGeom prst="rect">
            <a:avLst/>
          </a:prstGeom>
        </p:spPr>
        <p:txBody>
          <a:bodyPr wrap="square" lIns="121917" tIns="60958" rIns="121917" bIns="60958">
            <a:spAutoFit/>
          </a:bodyPr>
          <a:lstStyle/>
          <a:p>
            <a:r>
              <a:rPr lang="zh-CN" altLang="en-US" sz="2000" b="1" dirty="0">
                <a:latin typeface="微软雅黑" panose="020B0503020204020204" charset="-122"/>
                <a:ea typeface="微软雅黑" panose="020B0503020204020204" charset="-122"/>
              </a:rPr>
              <a:t>手眼标定：</a:t>
            </a:r>
            <a:r>
              <a:rPr lang="zh-CN" altLang="en-US" sz="2000" dirty="0">
                <a:latin typeface="微软雅黑" panose="020B0503020204020204" charset="-122"/>
                <a:ea typeface="微软雅黑" panose="020B0503020204020204" charset="-122"/>
              </a:rPr>
              <a:t>目标工件的位姿信息转换至机器人的运动参数信息，即坐标系间的转换关系</a:t>
            </a:r>
            <a:endParaRPr lang="zh-CN" altLang="en-US" sz="2000" dirty="0">
              <a:latin typeface="微软雅黑" panose="020B0503020204020204" charset="-122"/>
              <a:ea typeface="微软雅黑" panose="020B0503020204020204" charset="-122"/>
            </a:endParaRPr>
          </a:p>
        </p:txBody>
      </p:sp>
      <p:sp>
        <p:nvSpPr>
          <p:cNvPr id="64" name="文本框 63"/>
          <p:cNvSpPr txBox="1"/>
          <p:nvPr/>
        </p:nvSpPr>
        <p:spPr>
          <a:xfrm>
            <a:off x="2452733" y="2872531"/>
            <a:ext cx="7133495" cy="707886"/>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三维数据获取：</a:t>
            </a:r>
            <a:r>
              <a:rPr lang="zh-CN" altLang="en-US" sz="2000" dirty="0">
                <a:latin typeface="微软雅黑" panose="020B0503020204020204" charset="-122"/>
                <a:ea typeface="微软雅黑" panose="020B0503020204020204" charset="-122"/>
              </a:rPr>
              <a:t>利用奥比中光相机获取三维深度数据，对点云进行预处理</a:t>
            </a:r>
            <a:endParaRPr lang="zh-CN" altLang="en-US" sz="2400" dirty="0">
              <a:latin typeface="微软雅黑" panose="020B0503020204020204" charset="-122"/>
              <a:ea typeface="微软雅黑" panose="020B0503020204020204" charset="-122"/>
            </a:endParaRPr>
          </a:p>
        </p:txBody>
      </p:sp>
      <p:sp>
        <p:nvSpPr>
          <p:cNvPr id="65" name="文本框 64"/>
          <p:cNvSpPr txBox="1"/>
          <p:nvPr/>
        </p:nvSpPr>
        <p:spPr>
          <a:xfrm>
            <a:off x="2487840" y="5270519"/>
            <a:ext cx="7472143" cy="707886"/>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工件识别及快速三维定位：</a:t>
            </a:r>
            <a:r>
              <a:rPr lang="zh-CN" altLang="en-US" sz="2000" dirty="0">
                <a:latin typeface="微软雅黑" panose="020B0503020204020204" charset="-122"/>
                <a:ea typeface="微软雅黑" panose="020B0503020204020204" charset="-122"/>
              </a:rPr>
              <a:t>通过数据处理准确地从数据中识别目标对象的位置，通过求平面中心点及法线确定木块位置</a:t>
            </a:r>
            <a:endParaRPr lang="zh-CN" altLang="en-US" sz="2000" dirty="0">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427468" y="3413719"/>
            <a:ext cx="11184565" cy="72008"/>
            <a:chOff x="2190216" y="0"/>
            <a:chExt cx="7128792" cy="108012"/>
          </a:xfrm>
        </p:grpSpPr>
        <p:sp>
          <p:nvSpPr>
            <p:cNvPr id="8" name="矩形 7"/>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9" name="矩形 8"/>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0" name="矩形 9"/>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1" name="矩形 10"/>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2" name="矩形 11"/>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sp>
          <p:nvSpPr>
            <p:cNvPr id="13" name="矩形 12"/>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charset="-122"/>
              </a:endParaRPr>
            </a:p>
          </p:txBody>
        </p:sp>
      </p:grpSp>
      <p:sp>
        <p:nvSpPr>
          <p:cNvPr id="14" name="矩形 13"/>
          <p:cNvSpPr/>
          <p:nvPr/>
        </p:nvSpPr>
        <p:spPr>
          <a:xfrm>
            <a:off x="3459071" y="2490839"/>
            <a:ext cx="2889703" cy="994888"/>
          </a:xfrm>
          <a:prstGeom prst="rect">
            <a:avLst/>
          </a:prstGeom>
        </p:spPr>
        <p:txBody>
          <a:bodyPr wrap="square">
            <a:spAutoFit/>
          </a:bodyPr>
          <a:lstStyle/>
          <a:p>
            <a:pPr algn="ctr"/>
            <a:r>
              <a:rPr lang="en-US" altLang="zh-CN" sz="5865" dirty="0">
                <a:ln w="6350">
                  <a:noFill/>
                </a:ln>
                <a:solidFill>
                  <a:schemeClr val="bg1">
                    <a:lumMod val="50000"/>
                  </a:schemeClr>
                </a:solidFill>
                <a:latin typeface="Impact" panose="020B0806030902050204" pitchFamily="34" charset="0"/>
                <a:ea typeface="微软雅黑" panose="020B0503020204020204" charset="-122"/>
              </a:rPr>
              <a:t>PART3</a:t>
            </a:r>
            <a:endParaRPr lang="zh-CN" altLang="en-US" sz="5865" dirty="0">
              <a:ln w="6350">
                <a:noFill/>
              </a:ln>
              <a:solidFill>
                <a:schemeClr val="bg1">
                  <a:lumMod val="50000"/>
                </a:schemeClr>
              </a:solidFill>
              <a:latin typeface="Impact" panose="020B0806030902050204" pitchFamily="34" charset="0"/>
              <a:ea typeface="微软雅黑" panose="020B0503020204020204" charset="-122"/>
            </a:endParaRPr>
          </a:p>
        </p:txBody>
      </p:sp>
      <p:sp>
        <p:nvSpPr>
          <p:cNvPr id="15" name="矩形 14"/>
          <p:cNvSpPr/>
          <p:nvPr/>
        </p:nvSpPr>
        <p:spPr>
          <a:xfrm>
            <a:off x="6019750" y="2634340"/>
            <a:ext cx="3264363" cy="707886"/>
          </a:xfrm>
          <a:prstGeom prst="rect">
            <a:avLst/>
          </a:prstGeom>
        </p:spPr>
        <p:txBody>
          <a:bodyPr wrap="square">
            <a:spAutoFit/>
          </a:bodyPr>
          <a:lstStyle/>
          <a:p>
            <a:r>
              <a:rPr lang="zh-CN" altLang="en-US" sz="4000" b="1" dirty="0">
                <a:ln w="6350">
                  <a:noFill/>
                </a:ln>
                <a:solidFill>
                  <a:schemeClr val="tx1">
                    <a:lumMod val="50000"/>
                    <a:lumOff val="50000"/>
                  </a:schemeClr>
                </a:solidFill>
                <a:latin typeface="Impact" panose="020B0806030902050204" pitchFamily="34" charset="0"/>
                <a:ea typeface="微软雅黑" panose="020B0503020204020204" charset="-122"/>
              </a:rPr>
              <a:t>系统构建</a:t>
            </a:r>
            <a:endParaRPr lang="zh-CN" altLang="en-US" sz="4000" b="1" dirty="0">
              <a:ln w="6350">
                <a:noFill/>
              </a:ln>
              <a:solidFill>
                <a:schemeClr val="tx1">
                  <a:lumMod val="50000"/>
                  <a:lumOff val="50000"/>
                </a:schemeClr>
              </a:solidFill>
              <a:latin typeface="Impact" panose="020B0806030902050204" pitchFamily="34" charset="0"/>
              <a:ea typeface="微软雅黑" panose="020B0503020204020204" charset="-122"/>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离子会议室">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第一PPT，www.1ppt.com">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1040</Words>
  <Application>WPS 演示</Application>
  <PresentationFormat>宽屏</PresentationFormat>
  <Paragraphs>196</Paragraphs>
  <Slides>19</Slides>
  <Notes>19</Notes>
  <HiddenSlides>0</HiddenSlides>
  <MMClips>1</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19</vt:i4>
      </vt:variant>
    </vt:vector>
  </HeadingPairs>
  <TitlesOfParts>
    <vt:vector size="35" baseType="lpstr">
      <vt:lpstr>Arial</vt:lpstr>
      <vt:lpstr>宋体</vt:lpstr>
      <vt:lpstr>Wingdings</vt:lpstr>
      <vt:lpstr>Wingdings 3</vt:lpstr>
      <vt:lpstr>Arial</vt:lpstr>
      <vt:lpstr>Calibri</vt:lpstr>
      <vt:lpstr>微软雅黑</vt:lpstr>
      <vt:lpstr>Times New Roman</vt:lpstr>
      <vt:lpstr>Impact</vt:lpstr>
      <vt:lpstr>等线</vt:lpstr>
      <vt:lpstr>Arial Unicode MS</vt:lpstr>
      <vt:lpstr>Century Gothic</vt:lpstr>
      <vt:lpstr>PMingLiU</vt:lpstr>
      <vt:lpstr>Euphorigenic</vt:lpstr>
      <vt:lpstr>离子会议室</vt:lpstr>
      <vt:lpstr>2_第一PPT，www.1ppt.com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zcg</dc:creator>
  <cp:lastModifiedBy>Darwin</cp:lastModifiedBy>
  <cp:revision>231</cp:revision>
  <dcterms:created xsi:type="dcterms:W3CDTF">2019-06-18T12:56:00Z</dcterms:created>
  <dcterms:modified xsi:type="dcterms:W3CDTF">2020-12-29T12:03:59Z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